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6"/>
  </p:notesMasterIdLst>
  <p:handoutMasterIdLst>
    <p:handoutMasterId r:id="rId27"/>
  </p:handoutMasterIdLst>
  <p:sldIdLst>
    <p:sldId id="256" r:id="rId2"/>
    <p:sldId id="257" r:id="rId3"/>
    <p:sldId id="271" r:id="rId4"/>
    <p:sldId id="273" r:id="rId5"/>
    <p:sldId id="274" r:id="rId6"/>
    <p:sldId id="259" r:id="rId7"/>
    <p:sldId id="270" r:id="rId8"/>
    <p:sldId id="268" r:id="rId9"/>
    <p:sldId id="260" r:id="rId10"/>
    <p:sldId id="263" r:id="rId11"/>
    <p:sldId id="267" r:id="rId12"/>
    <p:sldId id="265" r:id="rId13"/>
    <p:sldId id="290" r:id="rId14"/>
    <p:sldId id="291" r:id="rId15"/>
    <p:sldId id="296" r:id="rId16"/>
    <p:sldId id="289" r:id="rId17"/>
    <p:sldId id="292" r:id="rId18"/>
    <p:sldId id="280" r:id="rId19"/>
    <p:sldId id="297" r:id="rId20"/>
    <p:sldId id="282" r:id="rId21"/>
    <p:sldId id="283" r:id="rId22"/>
    <p:sldId id="284" r:id="rId23"/>
    <p:sldId id="295" r:id="rId24"/>
    <p:sldId id="293"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1C0C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FF533C7-8E04-48ED-9E44-FFE40FAB1FFA}" v="9" dt="2024-04-18T19:56:37.845"/>
    <p1510:client id="{1393E405-404B-4473-A10D-019273B2E083}" v="1958" dt="2024-04-19T19:26:56.170"/>
    <p1510:client id="{2C81D2F9-0722-4FB4-A960-B673FBA27C81}" v="128" dt="2024-04-18T23:00:53.727"/>
    <p1510:client id="{2E58135F-2612-4F60-9592-2462BCEC1C57}" v="1079" dt="2024-04-18T22:56:42.927"/>
    <p1510:client id="{40110825-EEF3-48B0-8BA1-86660F135C41}" v="15" dt="2024-04-19T17:47:38.337"/>
    <p1510:client id="{44B6D7F1-08B7-4925-94E1-EFF293FC2728}" v="1118" dt="2024-04-18T21:46:25.747"/>
    <p1510:client id="{468E9DFF-72BB-4354-B981-6842E6857CBD}" v="583" dt="2024-04-19T15:49:21.181"/>
    <p1510:client id="{46CCDC9B-2D91-4E35-B914-24E86240FA71}" v="372" dt="2024-04-18T22:14:07.969"/>
    <p1510:client id="{501338DA-95A4-46CB-8E25-A72757A3B4F8}" v="404" dt="2024-04-19T01:52:59.948"/>
    <p1510:client id="{65B20F32-E1AA-45A5-BBEC-47725E51D1E4}" v="1553" dt="2024-04-18T19:53:56.306"/>
    <p1510:client id="{824E43B4-0C77-43FE-99D3-C1560907E4E4}" v="5" dt="2024-04-19T16:04:07.309"/>
    <p1510:client id="{89233B11-C5F5-4FD4-A8A1-16CA826B7863}" v="4" dt="2024-04-18T19:54:47.554"/>
    <p1510:client id="{A5FF17B9-A632-421E-9046-B76DF81D0C44}" v="84" dt="2024-04-18T21:20:36.140"/>
    <p1510:client id="{A919D2AD-3777-4220-8119-87C60DB4218C}" v="89" dt="2024-04-19T16:24:40.728"/>
    <p1510:client id="{E5652219-6DBA-4F5D-8A17-000D24616227}" v="70" dt="2024-04-19T00:05:26.356"/>
    <p1510:client id="{E57FF98B-7B70-40DF-A36A-7E9EF55ED4D5}" v="207" dt="2024-04-18T23:40:26.626"/>
    <p1510:client id="{EA491F09-E17B-4601-8038-3182503A9490}" v="7" dt="2024-04-18T19:50:48.422"/>
    <p1510:client id="{EA6C5C52-131E-41F6-98A7-3E6FCAE462BE}" v="75" dt="2024-04-19T15:55:34.525"/>
    <p1510:client id="{F30A46E7-6C65-4A6A-8498-28FAC070BA83}" v="134" dt="2024-04-18T22:33:05.401"/>
    <p1510:client id="{FA121C9A-F1E2-9441-AAB8-74B31BCAA999}" v="92" dt="2024-04-19T17:43:42.231"/>
    <p1510:client id="{FB8D95F5-A59D-4B0D-94C7-27A0A0C14650}" v="81" dt="2024-04-19T15:20:36.757"/>
    <p1510:client id="{FD6DDF0A-270A-4FC2-A275-9E323F7EEC4A}" v="247" dt="2024-04-18T21:06:52.145"/>
  </p1510:revLst>
</p1510:revInfo>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309" autoAdjust="0"/>
    <p:restoredTop sz="94660"/>
  </p:normalViewPr>
  <p:slideViewPr>
    <p:cSldViewPr snapToGrid="0">
      <p:cViewPr>
        <p:scale>
          <a:sx n="64" d="100"/>
          <a:sy n="64" d="100"/>
        </p:scale>
        <p:origin x="468" y="40"/>
      </p:cViewPr>
      <p:guideLst>
        <p:guide pos="3840"/>
        <p:guide orient="horz" pos="2160"/>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handoutMaster" Target="handoutMasters/handoutMaster1.xml"/><Relationship Id="rId30"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D5204CD-6958-4A55-82AA-4AD73B3B6A19}" type="doc">
      <dgm:prSet loTypeId="urn:microsoft.com/office/officeart/2005/8/layout/process4" loCatId="list" qsTypeId="urn:microsoft.com/office/officeart/2005/8/quickstyle/simple1" qsCatId="simple" csTypeId="urn:microsoft.com/office/officeart/2005/8/colors/colorful3" csCatId="colorful" phldr="1"/>
      <dgm:spPr/>
      <dgm:t>
        <a:bodyPr/>
        <a:lstStyle/>
        <a:p>
          <a:endParaRPr lang="en-US"/>
        </a:p>
      </dgm:t>
    </dgm:pt>
    <dgm:pt modelId="{C3DC95A2-4D92-42C5-966E-8600E4BA31BD}">
      <dgm:prSet phldrT="[Text]"/>
      <dgm:spPr/>
      <dgm:t>
        <a:bodyPr/>
        <a:lstStyle/>
        <a:p>
          <a:r>
            <a:rPr lang="en-IN" dirty="0"/>
            <a:t>Cardioprotective Effects</a:t>
          </a:r>
          <a:endParaRPr lang="en-US" dirty="0"/>
        </a:p>
      </dgm:t>
    </dgm:pt>
    <dgm:pt modelId="{F9D94033-59E5-4228-A5F3-6CB272E77E3B}" type="parTrans" cxnId="{8A476EEB-6A39-4004-AD8C-BD56913E7B26}">
      <dgm:prSet/>
      <dgm:spPr/>
      <dgm:t>
        <a:bodyPr/>
        <a:lstStyle/>
        <a:p>
          <a:endParaRPr lang="en-US"/>
        </a:p>
      </dgm:t>
    </dgm:pt>
    <dgm:pt modelId="{A43E3114-C8AC-4F44-952D-8A0D6A8A6B45}" type="sibTrans" cxnId="{8A476EEB-6A39-4004-AD8C-BD56913E7B26}">
      <dgm:prSet/>
      <dgm:spPr/>
      <dgm:t>
        <a:bodyPr/>
        <a:lstStyle/>
        <a:p>
          <a:endParaRPr lang="en-US"/>
        </a:p>
      </dgm:t>
    </dgm:pt>
    <dgm:pt modelId="{DB6AA457-F75F-415D-BDD5-92045774FE4B}">
      <dgm:prSet phldrT="[Text]"/>
      <dgm:spPr/>
      <dgm:t>
        <a:bodyPr/>
        <a:lstStyle/>
        <a:p>
          <a:r>
            <a:rPr lang="en-IN" dirty="0" err="1"/>
            <a:t>Glycemic</a:t>
          </a:r>
          <a:r>
            <a:rPr lang="en-IN" dirty="0"/>
            <a:t> Control</a:t>
          </a:r>
          <a:endParaRPr lang="en-US" dirty="0"/>
        </a:p>
      </dgm:t>
    </dgm:pt>
    <dgm:pt modelId="{C684833D-85CC-4010-A138-ABC65E139C69}" type="sibTrans" cxnId="{93F76B4F-907D-4630-B1A9-C3BE3C102DFF}">
      <dgm:prSet/>
      <dgm:spPr/>
      <dgm:t>
        <a:bodyPr/>
        <a:lstStyle/>
        <a:p>
          <a:endParaRPr lang="en-US"/>
        </a:p>
      </dgm:t>
    </dgm:pt>
    <dgm:pt modelId="{195DBB62-3C1E-4BED-ADB6-6E31CA6ABD63}" type="parTrans" cxnId="{93F76B4F-907D-4630-B1A9-C3BE3C102DFF}">
      <dgm:prSet/>
      <dgm:spPr/>
      <dgm:t>
        <a:bodyPr/>
        <a:lstStyle/>
        <a:p>
          <a:endParaRPr lang="en-US"/>
        </a:p>
      </dgm:t>
    </dgm:pt>
    <dgm:pt modelId="{C712D637-7FF1-401C-9304-F85D1B95B226}">
      <dgm:prSet phldrT="[Text]"/>
      <dgm:spPr/>
      <dgm:t>
        <a:bodyPr/>
        <a:lstStyle/>
        <a:p>
          <a:r>
            <a:rPr lang="en-IN" dirty="0"/>
            <a:t>SGLT2 Inhibition</a:t>
          </a:r>
          <a:endParaRPr lang="en-US" dirty="0"/>
        </a:p>
      </dgm:t>
    </dgm:pt>
    <dgm:pt modelId="{F14B97BF-E90F-4D5A-A42B-6364BCB81249}" type="sibTrans" cxnId="{9653D664-EC18-40D7-9F5E-3B27A70DCA4D}">
      <dgm:prSet/>
      <dgm:spPr/>
      <dgm:t>
        <a:bodyPr/>
        <a:lstStyle/>
        <a:p>
          <a:endParaRPr lang="en-US"/>
        </a:p>
      </dgm:t>
    </dgm:pt>
    <dgm:pt modelId="{05E1DD5C-7FEF-48F0-9651-C74D082ACBA9}" type="parTrans" cxnId="{9653D664-EC18-40D7-9F5E-3B27A70DCA4D}">
      <dgm:prSet/>
      <dgm:spPr/>
      <dgm:t>
        <a:bodyPr/>
        <a:lstStyle/>
        <a:p>
          <a:endParaRPr lang="en-US"/>
        </a:p>
      </dgm:t>
    </dgm:pt>
    <dgm:pt modelId="{31D3AE5D-DA06-4E2D-9D68-F5531DFE7C2B}" type="pres">
      <dgm:prSet presAssocID="{CD5204CD-6958-4A55-82AA-4AD73B3B6A19}" presName="Name0" presStyleCnt="0">
        <dgm:presLayoutVars>
          <dgm:dir/>
          <dgm:animLvl val="lvl"/>
          <dgm:resizeHandles val="exact"/>
        </dgm:presLayoutVars>
      </dgm:prSet>
      <dgm:spPr/>
    </dgm:pt>
    <dgm:pt modelId="{127AFF01-F37D-42CC-8885-1689151201CD}" type="pres">
      <dgm:prSet presAssocID="{C3DC95A2-4D92-42C5-966E-8600E4BA31BD}" presName="boxAndChildren" presStyleCnt="0"/>
      <dgm:spPr/>
    </dgm:pt>
    <dgm:pt modelId="{588D9B7D-EC68-4FB0-96F2-2E47AC868059}" type="pres">
      <dgm:prSet presAssocID="{C3DC95A2-4D92-42C5-966E-8600E4BA31BD}" presName="parentTextBox" presStyleLbl="node1" presStyleIdx="0" presStyleCnt="3"/>
      <dgm:spPr/>
    </dgm:pt>
    <dgm:pt modelId="{7F8DEC81-0DCB-4545-8129-1A1632B41B5E}" type="pres">
      <dgm:prSet presAssocID="{C684833D-85CC-4010-A138-ABC65E139C69}" presName="sp" presStyleCnt="0"/>
      <dgm:spPr/>
    </dgm:pt>
    <dgm:pt modelId="{33200553-5A1C-45F1-A422-26ECCEDBD439}" type="pres">
      <dgm:prSet presAssocID="{DB6AA457-F75F-415D-BDD5-92045774FE4B}" presName="arrowAndChildren" presStyleCnt="0"/>
      <dgm:spPr/>
    </dgm:pt>
    <dgm:pt modelId="{7371425A-4D37-4FA7-A21E-1529F4324E45}" type="pres">
      <dgm:prSet presAssocID="{DB6AA457-F75F-415D-BDD5-92045774FE4B}" presName="parentTextArrow" presStyleLbl="node1" presStyleIdx="1" presStyleCnt="3"/>
      <dgm:spPr/>
    </dgm:pt>
    <dgm:pt modelId="{0226793B-92A0-4530-A8D1-D80AF6A16C31}" type="pres">
      <dgm:prSet presAssocID="{F14B97BF-E90F-4D5A-A42B-6364BCB81249}" presName="sp" presStyleCnt="0"/>
      <dgm:spPr/>
    </dgm:pt>
    <dgm:pt modelId="{1A669411-1539-46A4-9D6E-2C85E15B0FA6}" type="pres">
      <dgm:prSet presAssocID="{C712D637-7FF1-401C-9304-F85D1B95B226}" presName="arrowAndChildren" presStyleCnt="0"/>
      <dgm:spPr/>
    </dgm:pt>
    <dgm:pt modelId="{859CA2CA-8A33-4975-9F01-7A3C8BB729DE}" type="pres">
      <dgm:prSet presAssocID="{C712D637-7FF1-401C-9304-F85D1B95B226}" presName="parentTextArrow" presStyleLbl="node1" presStyleIdx="2" presStyleCnt="3" custLinFactNeighborX="1527" custLinFactNeighborY="-1143"/>
      <dgm:spPr/>
    </dgm:pt>
  </dgm:ptLst>
  <dgm:cxnLst>
    <dgm:cxn modelId="{9653D664-EC18-40D7-9F5E-3B27A70DCA4D}" srcId="{CD5204CD-6958-4A55-82AA-4AD73B3B6A19}" destId="{C712D637-7FF1-401C-9304-F85D1B95B226}" srcOrd="0" destOrd="0" parTransId="{05E1DD5C-7FEF-48F0-9651-C74D082ACBA9}" sibTransId="{F14B97BF-E90F-4D5A-A42B-6364BCB81249}"/>
    <dgm:cxn modelId="{93F76B4F-907D-4630-B1A9-C3BE3C102DFF}" srcId="{CD5204CD-6958-4A55-82AA-4AD73B3B6A19}" destId="{DB6AA457-F75F-415D-BDD5-92045774FE4B}" srcOrd="1" destOrd="0" parTransId="{195DBB62-3C1E-4BED-ADB6-6E31CA6ABD63}" sibTransId="{C684833D-85CC-4010-A138-ABC65E139C69}"/>
    <dgm:cxn modelId="{8C9BD688-12E5-4F5A-8BDA-E772A4740AB3}" type="presOf" srcId="{C712D637-7FF1-401C-9304-F85D1B95B226}" destId="{859CA2CA-8A33-4975-9F01-7A3C8BB729DE}" srcOrd="0" destOrd="0" presId="urn:microsoft.com/office/officeart/2005/8/layout/process4"/>
    <dgm:cxn modelId="{C5225FAC-9385-411A-BFDD-CA9618BF9F59}" type="presOf" srcId="{C3DC95A2-4D92-42C5-966E-8600E4BA31BD}" destId="{588D9B7D-EC68-4FB0-96F2-2E47AC868059}" srcOrd="0" destOrd="0" presId="urn:microsoft.com/office/officeart/2005/8/layout/process4"/>
    <dgm:cxn modelId="{0CE79BAC-C717-4253-9B80-C8A96B03C6F6}" type="presOf" srcId="{DB6AA457-F75F-415D-BDD5-92045774FE4B}" destId="{7371425A-4D37-4FA7-A21E-1529F4324E45}" srcOrd="0" destOrd="0" presId="urn:microsoft.com/office/officeart/2005/8/layout/process4"/>
    <dgm:cxn modelId="{8F9C94B8-2722-4DFB-8419-922357272B6B}" type="presOf" srcId="{CD5204CD-6958-4A55-82AA-4AD73B3B6A19}" destId="{31D3AE5D-DA06-4E2D-9D68-F5531DFE7C2B}" srcOrd="0" destOrd="0" presId="urn:microsoft.com/office/officeart/2005/8/layout/process4"/>
    <dgm:cxn modelId="{8A476EEB-6A39-4004-AD8C-BD56913E7B26}" srcId="{CD5204CD-6958-4A55-82AA-4AD73B3B6A19}" destId="{C3DC95A2-4D92-42C5-966E-8600E4BA31BD}" srcOrd="2" destOrd="0" parTransId="{F9D94033-59E5-4228-A5F3-6CB272E77E3B}" sibTransId="{A43E3114-C8AC-4F44-952D-8A0D6A8A6B45}"/>
    <dgm:cxn modelId="{598A8450-75AF-481D-9841-1D23F9884FD1}" type="presParOf" srcId="{31D3AE5D-DA06-4E2D-9D68-F5531DFE7C2B}" destId="{127AFF01-F37D-42CC-8885-1689151201CD}" srcOrd="0" destOrd="0" presId="urn:microsoft.com/office/officeart/2005/8/layout/process4"/>
    <dgm:cxn modelId="{DA7B1C90-E6CA-4055-851A-0557606EBDAC}" type="presParOf" srcId="{127AFF01-F37D-42CC-8885-1689151201CD}" destId="{588D9B7D-EC68-4FB0-96F2-2E47AC868059}" srcOrd="0" destOrd="0" presId="urn:microsoft.com/office/officeart/2005/8/layout/process4"/>
    <dgm:cxn modelId="{47EA5B00-FECA-4EA3-8858-020831D68EBC}" type="presParOf" srcId="{31D3AE5D-DA06-4E2D-9D68-F5531DFE7C2B}" destId="{7F8DEC81-0DCB-4545-8129-1A1632B41B5E}" srcOrd="1" destOrd="0" presId="urn:microsoft.com/office/officeart/2005/8/layout/process4"/>
    <dgm:cxn modelId="{F9086655-70F6-4D62-803D-9FB2B9CECBD7}" type="presParOf" srcId="{31D3AE5D-DA06-4E2D-9D68-F5531DFE7C2B}" destId="{33200553-5A1C-45F1-A422-26ECCEDBD439}" srcOrd="2" destOrd="0" presId="urn:microsoft.com/office/officeart/2005/8/layout/process4"/>
    <dgm:cxn modelId="{F9C4E479-1A12-49B4-840E-90ED42B6D93D}" type="presParOf" srcId="{33200553-5A1C-45F1-A422-26ECCEDBD439}" destId="{7371425A-4D37-4FA7-A21E-1529F4324E45}" srcOrd="0" destOrd="0" presId="urn:microsoft.com/office/officeart/2005/8/layout/process4"/>
    <dgm:cxn modelId="{DF157FA0-6CFF-475F-B2C1-C14A30CA284D}" type="presParOf" srcId="{31D3AE5D-DA06-4E2D-9D68-F5531DFE7C2B}" destId="{0226793B-92A0-4530-A8D1-D80AF6A16C31}" srcOrd="3" destOrd="0" presId="urn:microsoft.com/office/officeart/2005/8/layout/process4"/>
    <dgm:cxn modelId="{D9B8890F-622F-4EF7-B8C9-501999392107}" type="presParOf" srcId="{31D3AE5D-DA06-4E2D-9D68-F5531DFE7C2B}" destId="{1A669411-1539-46A4-9D6E-2C85E15B0FA6}" srcOrd="4" destOrd="0" presId="urn:microsoft.com/office/officeart/2005/8/layout/process4"/>
    <dgm:cxn modelId="{CF2E4F72-F757-4A14-BF45-750381229016}" type="presParOf" srcId="{1A669411-1539-46A4-9D6E-2C85E15B0FA6}" destId="{859CA2CA-8A33-4975-9F01-7A3C8BB729DE}" srcOrd="0"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9D83690-1453-4321-B69C-54FB5F088E6F}" type="doc">
      <dgm:prSet loTypeId="urn:microsoft.com/office/officeart/2005/8/layout/venn3" loCatId="relationship" qsTypeId="urn:microsoft.com/office/officeart/2005/8/quickstyle/simple1" qsCatId="simple" csTypeId="urn:microsoft.com/office/officeart/2005/8/colors/accent1_2" csCatId="accent1" phldr="1"/>
      <dgm:spPr/>
      <dgm:t>
        <a:bodyPr/>
        <a:lstStyle/>
        <a:p>
          <a:endParaRPr lang="en-US"/>
        </a:p>
      </dgm:t>
    </dgm:pt>
    <dgm:pt modelId="{F4F2EF7E-54D9-4061-B498-4145A8CB920F}">
      <dgm:prSet phldr="0"/>
      <dgm:spPr/>
      <dgm:t>
        <a:bodyPr/>
        <a:lstStyle/>
        <a:p>
          <a:pPr rtl="0"/>
          <a:r>
            <a:rPr lang="en-GB" b="1" dirty="0">
              <a:solidFill>
                <a:srgbClr val="FFFFFF"/>
              </a:solidFill>
              <a:latin typeface="Times New Roman" panose="02020603050405020304" pitchFamily="18" charset="0"/>
              <a:cs typeface="Times New Roman" panose="02020603050405020304" pitchFamily="18" charset="0"/>
            </a:rPr>
            <a:t>Pharmacokinetics (PK)</a:t>
          </a:r>
          <a:br>
            <a:rPr lang="en-GB" b="1" dirty="0">
              <a:solidFill>
                <a:srgbClr val="010000"/>
              </a:solidFill>
              <a:latin typeface="Franklin Gothic Medium"/>
            </a:rPr>
          </a:br>
          <a:br>
            <a:rPr lang="en-GB" b="1" dirty="0">
              <a:latin typeface="Franklin Gothic Medium"/>
            </a:rPr>
          </a:br>
          <a:r>
            <a:rPr lang="en-IN" b="0" i="1" dirty="0">
              <a:solidFill>
                <a:schemeClr val="tx1"/>
              </a:solidFill>
              <a:latin typeface="Times New Roman" panose="02020603050405020304" pitchFamily="18" charset="0"/>
              <a:cs typeface="Times New Roman" panose="02020603050405020304" pitchFamily="18" charset="0"/>
            </a:rPr>
            <a:t>Administration</a:t>
          </a:r>
          <a:br>
            <a:rPr lang="en-IN" b="0" i="1" dirty="0">
              <a:solidFill>
                <a:schemeClr val="tx1"/>
              </a:solidFill>
              <a:latin typeface="Times New Roman" panose="02020603050405020304" pitchFamily="18" charset="0"/>
              <a:cs typeface="Times New Roman" panose="02020603050405020304" pitchFamily="18" charset="0"/>
            </a:rPr>
          </a:br>
          <a:r>
            <a:rPr lang="en-IN" b="0" i="1" dirty="0">
              <a:solidFill>
                <a:schemeClr val="tx1"/>
              </a:solidFill>
              <a:latin typeface="Times New Roman" panose="02020603050405020304" pitchFamily="18" charset="0"/>
              <a:cs typeface="Times New Roman" panose="02020603050405020304" pitchFamily="18" charset="0"/>
            </a:rPr>
            <a:t>Distribution</a:t>
          </a:r>
          <a:br>
            <a:rPr lang="en-IN" b="0" i="1" dirty="0">
              <a:solidFill>
                <a:schemeClr val="tx1"/>
              </a:solidFill>
              <a:latin typeface="Times New Roman" panose="02020603050405020304" pitchFamily="18" charset="0"/>
              <a:cs typeface="Times New Roman" panose="02020603050405020304" pitchFamily="18" charset="0"/>
            </a:rPr>
          </a:br>
          <a:r>
            <a:rPr lang="en-IN" b="0" i="1" dirty="0">
              <a:solidFill>
                <a:schemeClr val="tx1"/>
              </a:solidFill>
              <a:latin typeface="Times New Roman" panose="02020603050405020304" pitchFamily="18" charset="0"/>
              <a:cs typeface="Times New Roman" panose="02020603050405020304" pitchFamily="18" charset="0"/>
            </a:rPr>
            <a:t>Metabolism</a:t>
          </a:r>
          <a:br>
            <a:rPr lang="en-IN" b="0" i="1" dirty="0">
              <a:solidFill>
                <a:schemeClr val="tx1"/>
              </a:solidFill>
              <a:latin typeface="Times New Roman" panose="02020603050405020304" pitchFamily="18" charset="0"/>
              <a:cs typeface="Times New Roman" panose="02020603050405020304" pitchFamily="18" charset="0"/>
            </a:rPr>
          </a:br>
          <a:r>
            <a:rPr lang="en-IN" b="0" i="1" dirty="0">
              <a:solidFill>
                <a:schemeClr val="tx1"/>
              </a:solidFill>
              <a:latin typeface="Times New Roman" panose="02020603050405020304" pitchFamily="18" charset="0"/>
              <a:cs typeface="Times New Roman" panose="02020603050405020304" pitchFamily="18" charset="0"/>
            </a:rPr>
            <a:t>Expression</a:t>
          </a:r>
          <a:br>
            <a:rPr lang="en-IN" b="0" i="1" dirty="0">
              <a:solidFill>
                <a:schemeClr val="tx1"/>
              </a:solidFill>
              <a:latin typeface="Times New Roman" panose="02020603050405020304" pitchFamily="18" charset="0"/>
              <a:cs typeface="Times New Roman" panose="02020603050405020304" pitchFamily="18" charset="0"/>
            </a:rPr>
          </a:br>
          <a:r>
            <a:rPr lang="en-IN" b="0" i="1" dirty="0">
              <a:solidFill>
                <a:schemeClr val="tx1"/>
              </a:solidFill>
              <a:latin typeface="Times New Roman" panose="02020603050405020304" pitchFamily="18" charset="0"/>
              <a:cs typeface="Times New Roman" panose="02020603050405020304" pitchFamily="18" charset="0"/>
            </a:rPr>
            <a:t>Elimination</a:t>
          </a:r>
          <a:br>
            <a:rPr lang="en-GB" b="1" dirty="0">
              <a:solidFill>
                <a:schemeClr val="tx1"/>
              </a:solidFill>
              <a:latin typeface="Times New Roman" panose="02020603050405020304" pitchFamily="18" charset="0"/>
              <a:cs typeface="Times New Roman" panose="02020603050405020304" pitchFamily="18" charset="0"/>
            </a:rPr>
          </a:br>
          <a:endParaRPr lang="en-IN" dirty="0">
            <a:solidFill>
              <a:schemeClr val="tx1"/>
            </a:solidFill>
            <a:latin typeface="Times New Roman" panose="02020603050405020304" pitchFamily="18" charset="0"/>
            <a:cs typeface="Times New Roman" panose="02020603050405020304" pitchFamily="18" charset="0"/>
          </a:endParaRPr>
        </a:p>
      </dgm:t>
    </dgm:pt>
    <dgm:pt modelId="{4ADF15D7-72F7-48EF-9009-194018D79A61}" type="parTrans" cxnId="{68C93B2D-DE48-48F9-B7D4-342911DE04DC}">
      <dgm:prSet/>
      <dgm:spPr/>
      <dgm:t>
        <a:bodyPr/>
        <a:lstStyle/>
        <a:p>
          <a:endParaRPr lang="en-IN">
            <a:latin typeface="Times New Roman" panose="02020603050405020304" pitchFamily="18" charset="0"/>
            <a:cs typeface="Times New Roman" panose="02020603050405020304" pitchFamily="18" charset="0"/>
          </a:endParaRPr>
        </a:p>
      </dgm:t>
    </dgm:pt>
    <dgm:pt modelId="{BC18F9D9-BD4D-48F9-B4A4-DBC911904A5A}" type="sibTrans" cxnId="{68C93B2D-DE48-48F9-B7D4-342911DE04DC}">
      <dgm:prSet/>
      <dgm:spPr/>
      <dgm:t>
        <a:bodyPr/>
        <a:lstStyle/>
        <a:p>
          <a:endParaRPr lang="en-IN"/>
        </a:p>
      </dgm:t>
    </dgm:pt>
    <dgm:pt modelId="{1572F03E-1101-4EFB-80B9-BA10240B2DBB}">
      <dgm:prSet phldr="0"/>
      <dgm:spPr/>
      <dgm:t>
        <a:bodyPr/>
        <a:lstStyle/>
        <a:p>
          <a:pPr rtl="0"/>
          <a:r>
            <a:rPr lang="en-GB" b="1" dirty="0">
              <a:solidFill>
                <a:srgbClr val="FFFFFF"/>
              </a:solidFill>
              <a:latin typeface="Times New Roman" panose="02020603050405020304" pitchFamily="18" charset="0"/>
              <a:cs typeface="Times New Roman" panose="02020603050405020304" pitchFamily="18" charset="0"/>
            </a:rPr>
            <a:t>Pharmacodynamics (PD)</a:t>
          </a:r>
          <a:br>
            <a:rPr lang="en-GB" dirty="0">
              <a:solidFill>
                <a:srgbClr val="010000"/>
              </a:solidFill>
              <a:latin typeface="Franklin Gothic Medium"/>
            </a:rPr>
          </a:br>
          <a:br>
            <a:rPr lang="en-IN" dirty="0">
              <a:latin typeface="Franklin Gothic Medium"/>
            </a:rPr>
          </a:br>
          <a:r>
            <a:rPr lang="en-IN" dirty="0">
              <a:solidFill>
                <a:schemeClr val="tx1"/>
              </a:solidFill>
              <a:latin typeface="Franklin Gothic Medium"/>
            </a:rPr>
            <a:t> </a:t>
          </a:r>
          <a:r>
            <a:rPr lang="en-IN" i="1" dirty="0">
              <a:solidFill>
                <a:schemeClr val="tx1"/>
              </a:solidFill>
              <a:latin typeface="Times New Roman" panose="02020603050405020304" pitchFamily="18" charset="0"/>
              <a:cs typeface="Times New Roman" panose="02020603050405020304" pitchFamily="18" charset="0"/>
            </a:rPr>
            <a:t>Onset of Action</a:t>
          </a:r>
          <a:br>
            <a:rPr lang="en-IN" i="1" dirty="0">
              <a:solidFill>
                <a:schemeClr val="tx1"/>
              </a:solidFill>
              <a:latin typeface="Times New Roman" panose="02020603050405020304" pitchFamily="18" charset="0"/>
              <a:cs typeface="Times New Roman" panose="02020603050405020304" pitchFamily="18" charset="0"/>
            </a:rPr>
          </a:br>
          <a:r>
            <a:rPr lang="en-IN" i="1" dirty="0">
              <a:solidFill>
                <a:schemeClr val="tx1"/>
              </a:solidFill>
              <a:latin typeface="Times New Roman" panose="02020603050405020304" pitchFamily="18" charset="0"/>
              <a:cs typeface="Times New Roman" panose="02020603050405020304" pitchFamily="18" charset="0"/>
            </a:rPr>
            <a:t>Mechanism </a:t>
          </a:r>
          <a:br>
            <a:rPr lang="en-IN" i="1" dirty="0">
              <a:solidFill>
                <a:schemeClr val="tx1"/>
              </a:solidFill>
              <a:latin typeface="Times New Roman" panose="02020603050405020304" pitchFamily="18" charset="0"/>
              <a:cs typeface="Times New Roman" panose="02020603050405020304" pitchFamily="18" charset="0"/>
            </a:rPr>
          </a:br>
          <a:r>
            <a:rPr lang="en-IN" i="1" dirty="0">
              <a:solidFill>
                <a:schemeClr val="tx1"/>
              </a:solidFill>
              <a:latin typeface="Times New Roman" panose="02020603050405020304" pitchFamily="18" charset="0"/>
              <a:cs typeface="Times New Roman" panose="02020603050405020304" pitchFamily="18" charset="0"/>
            </a:rPr>
            <a:t>Therapeutics </a:t>
          </a:r>
          <a:br>
            <a:rPr lang="en-IN" i="1" dirty="0">
              <a:solidFill>
                <a:schemeClr val="tx1"/>
              </a:solidFill>
              <a:latin typeface="Times New Roman" panose="02020603050405020304" pitchFamily="18" charset="0"/>
              <a:cs typeface="Times New Roman" panose="02020603050405020304" pitchFamily="18" charset="0"/>
            </a:rPr>
          </a:br>
          <a:r>
            <a:rPr lang="en-IN" i="1" dirty="0">
              <a:solidFill>
                <a:schemeClr val="tx1"/>
              </a:solidFill>
              <a:latin typeface="Times New Roman" panose="02020603050405020304" pitchFamily="18" charset="0"/>
              <a:cs typeface="Times New Roman" panose="02020603050405020304" pitchFamily="18" charset="0"/>
            </a:rPr>
            <a:t> Duration of Effect</a:t>
          </a:r>
          <a:br>
            <a:rPr lang="en-IN" i="1" dirty="0">
              <a:solidFill>
                <a:schemeClr val="tx1"/>
              </a:solidFill>
              <a:latin typeface="Times New Roman" panose="02020603050405020304" pitchFamily="18" charset="0"/>
              <a:cs typeface="Times New Roman" panose="02020603050405020304" pitchFamily="18" charset="0"/>
            </a:rPr>
          </a:br>
          <a:r>
            <a:rPr lang="en-IN" i="1" dirty="0">
              <a:solidFill>
                <a:schemeClr val="tx1"/>
              </a:solidFill>
              <a:latin typeface="Times New Roman" panose="02020603050405020304" pitchFamily="18" charset="0"/>
              <a:cs typeface="Times New Roman" panose="02020603050405020304" pitchFamily="18" charset="0"/>
            </a:rPr>
            <a:t> Clinical Efficacy</a:t>
          </a:r>
          <a:endParaRPr lang="en-US" i="1" dirty="0">
            <a:solidFill>
              <a:schemeClr val="tx1"/>
            </a:solidFill>
            <a:latin typeface="Times New Roman" panose="02020603050405020304" pitchFamily="18" charset="0"/>
            <a:cs typeface="Times New Roman" panose="02020603050405020304" pitchFamily="18" charset="0"/>
          </a:endParaRPr>
        </a:p>
      </dgm:t>
    </dgm:pt>
    <dgm:pt modelId="{79820F9F-8709-4378-9DFA-7E5F6FA6911D}" type="parTrans" cxnId="{8AC82BC5-5699-45AC-9EB4-2BADDF52AFF2}">
      <dgm:prSet/>
      <dgm:spPr/>
      <dgm:t>
        <a:bodyPr/>
        <a:lstStyle/>
        <a:p>
          <a:endParaRPr lang="en-IN"/>
        </a:p>
      </dgm:t>
    </dgm:pt>
    <dgm:pt modelId="{87AA763F-0AC3-43EE-88B0-5529FA381FF7}" type="sibTrans" cxnId="{8AC82BC5-5699-45AC-9EB4-2BADDF52AFF2}">
      <dgm:prSet/>
      <dgm:spPr/>
      <dgm:t>
        <a:bodyPr/>
        <a:lstStyle/>
        <a:p>
          <a:endParaRPr lang="en-IN"/>
        </a:p>
      </dgm:t>
    </dgm:pt>
    <dgm:pt modelId="{BEE7F6D3-7207-44A8-9229-B3207CF4028D}" type="pres">
      <dgm:prSet presAssocID="{F9D83690-1453-4321-B69C-54FB5F088E6F}" presName="Name0" presStyleCnt="0">
        <dgm:presLayoutVars>
          <dgm:dir/>
          <dgm:resizeHandles val="exact"/>
        </dgm:presLayoutVars>
      </dgm:prSet>
      <dgm:spPr/>
    </dgm:pt>
    <dgm:pt modelId="{AB9EEFDD-6BC2-4C06-B620-ED956D0D2827}" type="pres">
      <dgm:prSet presAssocID="{F4F2EF7E-54D9-4061-B498-4145A8CB920F}" presName="Name5" presStyleLbl="vennNode1" presStyleIdx="0" presStyleCnt="2">
        <dgm:presLayoutVars>
          <dgm:bulletEnabled val="1"/>
        </dgm:presLayoutVars>
      </dgm:prSet>
      <dgm:spPr/>
    </dgm:pt>
    <dgm:pt modelId="{36189FFC-99FB-4097-8ED3-B89CECA5F758}" type="pres">
      <dgm:prSet presAssocID="{BC18F9D9-BD4D-48F9-B4A4-DBC911904A5A}" presName="space" presStyleCnt="0"/>
      <dgm:spPr/>
    </dgm:pt>
    <dgm:pt modelId="{75AD2AE7-0651-4B7A-B657-9D8B97740966}" type="pres">
      <dgm:prSet presAssocID="{1572F03E-1101-4EFB-80B9-BA10240B2DBB}" presName="Name5" presStyleLbl="vennNode1" presStyleIdx="1" presStyleCnt="2">
        <dgm:presLayoutVars>
          <dgm:bulletEnabled val="1"/>
        </dgm:presLayoutVars>
      </dgm:prSet>
      <dgm:spPr/>
    </dgm:pt>
  </dgm:ptLst>
  <dgm:cxnLst>
    <dgm:cxn modelId="{4F0D2C26-347A-429A-8DA4-04C1EA09C21A}" type="presOf" srcId="{F4F2EF7E-54D9-4061-B498-4145A8CB920F}" destId="{AB9EEFDD-6BC2-4C06-B620-ED956D0D2827}" srcOrd="0" destOrd="0" presId="urn:microsoft.com/office/officeart/2005/8/layout/venn3"/>
    <dgm:cxn modelId="{D3421F2A-0147-42AC-9839-75457803501B}" type="presOf" srcId="{1572F03E-1101-4EFB-80B9-BA10240B2DBB}" destId="{75AD2AE7-0651-4B7A-B657-9D8B97740966}" srcOrd="0" destOrd="0" presId="urn:microsoft.com/office/officeart/2005/8/layout/venn3"/>
    <dgm:cxn modelId="{68C93B2D-DE48-48F9-B7D4-342911DE04DC}" srcId="{F9D83690-1453-4321-B69C-54FB5F088E6F}" destId="{F4F2EF7E-54D9-4061-B498-4145A8CB920F}" srcOrd="0" destOrd="0" parTransId="{4ADF15D7-72F7-48EF-9009-194018D79A61}" sibTransId="{BC18F9D9-BD4D-48F9-B4A4-DBC911904A5A}"/>
    <dgm:cxn modelId="{42E2B880-BC84-40FC-936E-617E12C30775}" type="presOf" srcId="{F9D83690-1453-4321-B69C-54FB5F088E6F}" destId="{BEE7F6D3-7207-44A8-9229-B3207CF4028D}" srcOrd="0" destOrd="0" presId="urn:microsoft.com/office/officeart/2005/8/layout/venn3"/>
    <dgm:cxn modelId="{8AC82BC5-5699-45AC-9EB4-2BADDF52AFF2}" srcId="{F9D83690-1453-4321-B69C-54FB5F088E6F}" destId="{1572F03E-1101-4EFB-80B9-BA10240B2DBB}" srcOrd="1" destOrd="0" parTransId="{79820F9F-8709-4378-9DFA-7E5F6FA6911D}" sibTransId="{87AA763F-0AC3-43EE-88B0-5529FA381FF7}"/>
    <dgm:cxn modelId="{F8E3DF1E-5194-4994-9608-F27A21111625}" type="presParOf" srcId="{BEE7F6D3-7207-44A8-9229-B3207CF4028D}" destId="{AB9EEFDD-6BC2-4C06-B620-ED956D0D2827}" srcOrd="0" destOrd="0" presId="urn:microsoft.com/office/officeart/2005/8/layout/venn3"/>
    <dgm:cxn modelId="{F1FF1654-A2CA-490B-9FA0-6663AE3D7EA8}" type="presParOf" srcId="{BEE7F6D3-7207-44A8-9229-B3207CF4028D}" destId="{36189FFC-99FB-4097-8ED3-B89CECA5F758}" srcOrd="1" destOrd="0" presId="urn:microsoft.com/office/officeart/2005/8/layout/venn3"/>
    <dgm:cxn modelId="{1390D757-82D1-497E-ABEF-A750EA16E9E7}" type="presParOf" srcId="{BEE7F6D3-7207-44A8-9229-B3207CF4028D}" destId="{75AD2AE7-0651-4B7A-B657-9D8B97740966}" srcOrd="2" destOrd="0" presId="urn:microsoft.com/office/officeart/2005/8/layout/ven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B777D5B-2792-4F43-88E2-DB9FF1A62B56}"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8373177A-2BCE-48AC-8A21-555B1D5CE626}">
      <dgm:prSet custT="1"/>
      <dgm:spPr/>
      <dgm:t>
        <a:bodyPr/>
        <a:lstStyle/>
        <a:p>
          <a:pPr rtl="0"/>
          <a:r>
            <a:rPr lang="en-US" sz="1800">
              <a:solidFill>
                <a:srgbClr val="000000"/>
              </a:solidFill>
              <a:latin typeface="Times New Roman"/>
              <a:ea typeface="Calibri"/>
              <a:cs typeface="Times New Roman"/>
            </a:rPr>
            <a:t>AB-1002 (NAN-101), a gene therapy targeting protein phosphatase 1 (PP1) to enhance hear function.</a:t>
          </a:r>
          <a:endParaRPr lang="en-US" sz="1800">
            <a:solidFill>
              <a:srgbClr val="000000"/>
            </a:solidFill>
            <a:latin typeface="Times New Roman"/>
            <a:cs typeface="Times New Roman"/>
          </a:endParaRPr>
        </a:p>
      </dgm:t>
    </dgm:pt>
    <dgm:pt modelId="{B3CD5F77-5159-4834-B66B-AD7F37575EDF}" type="parTrans" cxnId="{36B0DD44-40A9-4D3D-A39C-AF0D1E2F910B}">
      <dgm:prSet/>
      <dgm:spPr/>
      <dgm:t>
        <a:bodyPr/>
        <a:lstStyle/>
        <a:p>
          <a:endParaRPr lang="en-US"/>
        </a:p>
      </dgm:t>
    </dgm:pt>
    <dgm:pt modelId="{BABD8545-7D10-4FF5-B077-C610E1E488A1}" type="sibTrans" cxnId="{36B0DD44-40A9-4D3D-A39C-AF0D1E2F910B}">
      <dgm:prSet/>
      <dgm:spPr/>
      <dgm:t>
        <a:bodyPr/>
        <a:lstStyle/>
        <a:p>
          <a:endParaRPr lang="en-US"/>
        </a:p>
      </dgm:t>
    </dgm:pt>
    <dgm:pt modelId="{A633562C-95EE-4587-B4CC-520F0CA0D431}">
      <dgm:prSet custT="1"/>
      <dgm:spPr/>
      <dgm:t>
        <a:bodyPr/>
        <a:lstStyle/>
        <a:p>
          <a:pPr rtl="0"/>
          <a:r>
            <a:rPr lang="en-US" sz="1800" b="0">
              <a:solidFill>
                <a:srgbClr val="000000"/>
              </a:solidFill>
              <a:latin typeface="Times New Roman"/>
              <a:ea typeface="Calibri"/>
              <a:cs typeface="Times New Roman"/>
            </a:rPr>
            <a:t>AB-1002 is Administrated through</a:t>
          </a:r>
          <a:r>
            <a:rPr lang="en-US" sz="1800" b="1">
              <a:solidFill>
                <a:srgbClr val="000000"/>
              </a:solidFill>
              <a:latin typeface="Times New Roman"/>
              <a:ea typeface="Calibri"/>
              <a:cs typeface="Times New Roman"/>
            </a:rPr>
            <a:t> </a:t>
          </a:r>
          <a:r>
            <a:rPr lang="en-US" sz="1800">
              <a:solidFill>
                <a:srgbClr val="000000"/>
              </a:solidFill>
              <a:latin typeface="Times New Roman"/>
              <a:ea typeface="Calibri"/>
              <a:cs typeface="Times New Roman"/>
            </a:rPr>
            <a:t>Antegrade intracoronary artery infusion.</a:t>
          </a:r>
          <a:endParaRPr lang="en-US" sz="1800">
            <a:solidFill>
              <a:srgbClr val="000000"/>
            </a:solidFill>
            <a:latin typeface="Times New Roman"/>
            <a:cs typeface="Times New Roman"/>
          </a:endParaRPr>
        </a:p>
      </dgm:t>
    </dgm:pt>
    <dgm:pt modelId="{977EE525-B53B-4FC5-A2A5-C42AB22CF982}" type="parTrans" cxnId="{222F0E30-F955-4867-8A0B-364DD6724723}">
      <dgm:prSet/>
      <dgm:spPr/>
      <dgm:t>
        <a:bodyPr/>
        <a:lstStyle/>
        <a:p>
          <a:endParaRPr lang="en-US"/>
        </a:p>
      </dgm:t>
    </dgm:pt>
    <dgm:pt modelId="{FEC54881-75CE-4E1F-A3E5-026866E0C8A9}" type="sibTrans" cxnId="{222F0E30-F955-4867-8A0B-364DD6724723}">
      <dgm:prSet/>
      <dgm:spPr/>
      <dgm:t>
        <a:bodyPr/>
        <a:lstStyle/>
        <a:p>
          <a:endParaRPr lang="en-US"/>
        </a:p>
      </dgm:t>
    </dgm:pt>
    <dgm:pt modelId="{594F1469-0944-4DCA-BD3C-E3BEA3D3EAF4}">
      <dgm:prSet custT="1"/>
      <dgm:spPr/>
      <dgm:t>
        <a:bodyPr/>
        <a:lstStyle/>
        <a:p>
          <a:pPr rtl="0"/>
          <a:r>
            <a:rPr lang="en-US" sz="1800">
              <a:solidFill>
                <a:srgbClr val="000000"/>
              </a:solidFill>
              <a:latin typeface="Times New Roman"/>
              <a:ea typeface="Calibri"/>
              <a:cs typeface="Times New Roman"/>
            </a:rPr>
            <a:t>Improvement in heart function, quality of life, adverse events assessed.</a:t>
          </a:r>
          <a:endParaRPr lang="en-US" sz="1800">
            <a:latin typeface="Times New Roman"/>
            <a:ea typeface="Calibri"/>
            <a:cs typeface="Times New Roman"/>
          </a:endParaRPr>
        </a:p>
      </dgm:t>
    </dgm:pt>
    <dgm:pt modelId="{06C36E7B-E009-42C7-BC51-69F52E069C12}" type="parTrans" cxnId="{49F88AFD-B725-44D5-BD1D-BD1C9547EA4E}">
      <dgm:prSet/>
      <dgm:spPr/>
      <dgm:t>
        <a:bodyPr/>
        <a:lstStyle/>
        <a:p>
          <a:endParaRPr lang="en-US"/>
        </a:p>
      </dgm:t>
    </dgm:pt>
    <dgm:pt modelId="{4C737DC8-3C02-49AB-905B-C2773E4FD870}" type="sibTrans" cxnId="{49F88AFD-B725-44D5-BD1D-BD1C9547EA4E}">
      <dgm:prSet/>
      <dgm:spPr/>
      <dgm:t>
        <a:bodyPr/>
        <a:lstStyle/>
        <a:p>
          <a:endParaRPr lang="en-US"/>
        </a:p>
      </dgm:t>
    </dgm:pt>
    <dgm:pt modelId="{48FE5FB1-8911-457A-B349-0AF941F41865}">
      <dgm:prSet custT="1"/>
      <dgm:spPr/>
      <dgm:t>
        <a:bodyPr/>
        <a:lstStyle/>
        <a:p>
          <a:pPr algn="l" rtl="0"/>
          <a:r>
            <a:rPr lang="en-US" sz="1800">
              <a:solidFill>
                <a:srgbClr val="000000"/>
              </a:solidFill>
              <a:latin typeface="Times New Roman"/>
              <a:cs typeface="Times New Roman"/>
            </a:rPr>
            <a:t>Phase I and Phase II trials conducted, involving 150 participants with NYHA Class III </a:t>
          </a:r>
          <a:r>
            <a:rPr lang="en-US" sz="1800">
              <a:solidFill>
                <a:srgbClr val="000000"/>
              </a:solidFill>
              <a:latin typeface="Times New Roman"/>
              <a:ea typeface="Calibri"/>
              <a:cs typeface="Times New Roman"/>
            </a:rPr>
            <a:t>heart failure and non-ischemic cardiomyopathy.</a:t>
          </a:r>
          <a:endParaRPr lang="en-US" sz="1800">
            <a:solidFill>
              <a:srgbClr val="000000"/>
            </a:solidFill>
            <a:latin typeface="Franklin Gothic Medium"/>
            <a:cs typeface="Times New Roman"/>
          </a:endParaRPr>
        </a:p>
      </dgm:t>
    </dgm:pt>
    <dgm:pt modelId="{01E2239D-26E5-4B1F-A4F5-291BBDC455B4}" type="parTrans" cxnId="{9E72D5BF-5634-48EE-A182-D7459218B66D}">
      <dgm:prSet/>
      <dgm:spPr/>
      <dgm:t>
        <a:bodyPr/>
        <a:lstStyle/>
        <a:p>
          <a:endParaRPr lang="en-IN"/>
        </a:p>
      </dgm:t>
    </dgm:pt>
    <dgm:pt modelId="{58723A89-BA9E-419E-9B89-7E5FCDF6100A}" type="sibTrans" cxnId="{9E72D5BF-5634-48EE-A182-D7459218B66D}">
      <dgm:prSet/>
      <dgm:spPr/>
      <dgm:t>
        <a:bodyPr/>
        <a:lstStyle/>
        <a:p>
          <a:endParaRPr lang="en-IN"/>
        </a:p>
      </dgm:t>
    </dgm:pt>
    <dgm:pt modelId="{CB000D35-0848-495D-94C2-B33914BE9A8E}">
      <dgm:prSet custT="1"/>
      <dgm:spPr/>
      <dgm:t>
        <a:bodyPr/>
        <a:lstStyle/>
        <a:p>
          <a:pPr rtl="0"/>
          <a:r>
            <a:rPr lang="en-US" sz="1800" err="1">
              <a:solidFill>
                <a:srgbClr val="000000"/>
              </a:solidFill>
              <a:latin typeface="Times New Roman"/>
              <a:cs typeface="Times New Roman"/>
            </a:rPr>
            <a:t>Viralgen</a:t>
          </a:r>
          <a:r>
            <a:rPr lang="en-US" sz="1800">
              <a:solidFill>
                <a:srgbClr val="000000"/>
              </a:solidFill>
              <a:latin typeface="Times New Roman"/>
              <a:cs typeface="Times New Roman"/>
            </a:rPr>
            <a:t> Vector Core</a:t>
          </a:r>
          <a:r>
            <a:rPr lang="en-US" sz="1800">
              <a:solidFill>
                <a:srgbClr val="010000"/>
              </a:solidFill>
              <a:latin typeface="Times New Roman"/>
              <a:cs typeface="Times New Roman"/>
            </a:rPr>
            <a:t> the manufacturer of AB-1002.</a:t>
          </a:r>
        </a:p>
      </dgm:t>
    </dgm:pt>
    <dgm:pt modelId="{D5978B61-A0E0-40A6-A7DC-CEEBE56BC0CD}" type="parTrans" cxnId="{CD6D0214-F92E-4124-941C-1DC5F6077365}">
      <dgm:prSet/>
      <dgm:spPr/>
      <dgm:t>
        <a:bodyPr/>
        <a:lstStyle/>
        <a:p>
          <a:endParaRPr lang="en-IN"/>
        </a:p>
      </dgm:t>
    </dgm:pt>
    <dgm:pt modelId="{0BBE86B7-5EAE-4E8B-9458-BA6D8461D125}" type="sibTrans" cxnId="{CD6D0214-F92E-4124-941C-1DC5F6077365}">
      <dgm:prSet/>
      <dgm:spPr/>
      <dgm:t>
        <a:bodyPr/>
        <a:lstStyle/>
        <a:p>
          <a:endParaRPr lang="en-IN"/>
        </a:p>
      </dgm:t>
    </dgm:pt>
    <dgm:pt modelId="{CEB87F13-55FA-4440-BF15-B4BEAA78AFA0}">
      <dgm:prSet custT="1"/>
      <dgm:spPr/>
      <dgm:t>
        <a:bodyPr/>
        <a:lstStyle/>
        <a:p>
          <a:pPr rtl="0"/>
          <a:r>
            <a:rPr lang="en-US" sz="1800">
              <a:solidFill>
                <a:srgbClr val="000000"/>
              </a:solidFill>
              <a:latin typeface="Times New Roman"/>
              <a:cs typeface="Times New Roman"/>
            </a:rPr>
            <a:t>Data privacy, legislative transparency</a:t>
          </a:r>
          <a:r>
            <a:rPr lang="en-US" sz="1800">
              <a:solidFill>
                <a:srgbClr val="010000"/>
              </a:solidFill>
              <a:latin typeface="Times New Roman"/>
              <a:cs typeface="Times New Roman"/>
            </a:rPr>
            <a:t>, are the Ethical constraints faced. </a:t>
          </a:r>
          <a:endParaRPr lang="en-US" sz="1800">
            <a:solidFill>
              <a:srgbClr val="010000"/>
            </a:solidFill>
            <a:latin typeface="Franklin Gothic Medium"/>
            <a:cs typeface="Times New Roman"/>
          </a:endParaRPr>
        </a:p>
      </dgm:t>
    </dgm:pt>
    <dgm:pt modelId="{1FF59A24-1BA6-4BF5-960E-3DDA0AEF09B3}" type="parTrans" cxnId="{4D401680-98B6-421C-9F2A-75715BDC4BAC}">
      <dgm:prSet/>
      <dgm:spPr/>
      <dgm:t>
        <a:bodyPr/>
        <a:lstStyle/>
        <a:p>
          <a:endParaRPr lang="en-IN"/>
        </a:p>
      </dgm:t>
    </dgm:pt>
    <dgm:pt modelId="{9E50353D-7E44-4DB4-866A-B084A151FCB1}" type="sibTrans" cxnId="{4D401680-98B6-421C-9F2A-75715BDC4BAC}">
      <dgm:prSet/>
      <dgm:spPr/>
      <dgm:t>
        <a:bodyPr/>
        <a:lstStyle/>
        <a:p>
          <a:endParaRPr lang="en-IN"/>
        </a:p>
      </dgm:t>
    </dgm:pt>
    <dgm:pt modelId="{FCDE52EE-5329-4AC9-BB2C-73887447F0B2}">
      <dgm:prSet custT="1"/>
      <dgm:spPr/>
      <dgm:t>
        <a:bodyPr/>
        <a:lstStyle/>
        <a:p>
          <a:pPr rtl="0"/>
          <a:r>
            <a:rPr lang="en-US" sz="1800">
              <a:solidFill>
                <a:srgbClr val="000000"/>
              </a:solidFill>
              <a:latin typeface="Times New Roman"/>
              <a:cs typeface="Times New Roman"/>
            </a:rPr>
            <a:t>Contrasted with </a:t>
          </a:r>
          <a:r>
            <a:rPr lang="en-US" sz="1800" err="1">
              <a:solidFill>
                <a:srgbClr val="000000"/>
              </a:solidFill>
              <a:latin typeface="Times New Roman"/>
              <a:cs typeface="Times New Roman"/>
            </a:rPr>
            <a:t>Farxiga</a:t>
          </a:r>
          <a:r>
            <a:rPr lang="en-US" sz="1800">
              <a:solidFill>
                <a:srgbClr val="000000"/>
              </a:solidFill>
              <a:latin typeface="Times New Roman"/>
              <a:cs typeface="Times New Roman"/>
            </a:rPr>
            <a:t> and </a:t>
          </a:r>
          <a:r>
            <a:rPr lang="en-US" sz="1800" err="1">
              <a:solidFill>
                <a:srgbClr val="000000"/>
              </a:solidFill>
              <a:latin typeface="Times New Roman"/>
              <a:cs typeface="Times New Roman"/>
            </a:rPr>
            <a:t>Verquvo</a:t>
          </a:r>
          <a:r>
            <a:rPr lang="en-US" sz="1800">
              <a:solidFill>
                <a:srgbClr val="000000"/>
              </a:solidFill>
              <a:latin typeface="Times New Roman"/>
              <a:cs typeface="Times New Roman"/>
            </a:rPr>
            <a:t>, AB-1002 targets underlying CHF processes potentially revolutionizing treatment.</a:t>
          </a:r>
          <a:endParaRPr lang="en-US" sz="1800">
            <a:solidFill>
              <a:srgbClr val="010000"/>
            </a:solidFill>
            <a:latin typeface="Franklin Gothic Medium"/>
            <a:cs typeface="Times New Roman"/>
          </a:endParaRPr>
        </a:p>
      </dgm:t>
    </dgm:pt>
    <dgm:pt modelId="{FF5A6BAF-2DBA-4C02-920C-BF4364A7F680}" type="parTrans" cxnId="{1DF1AB2A-A3AB-487E-8D0B-8A7F063AE18E}">
      <dgm:prSet/>
      <dgm:spPr/>
      <dgm:t>
        <a:bodyPr/>
        <a:lstStyle/>
        <a:p>
          <a:endParaRPr lang="en-IN"/>
        </a:p>
      </dgm:t>
    </dgm:pt>
    <dgm:pt modelId="{6EEEA733-E676-473C-99F1-EBC1765519EC}" type="sibTrans" cxnId="{1DF1AB2A-A3AB-487E-8D0B-8A7F063AE18E}">
      <dgm:prSet/>
      <dgm:spPr/>
      <dgm:t>
        <a:bodyPr/>
        <a:lstStyle/>
        <a:p>
          <a:endParaRPr lang="en-IN"/>
        </a:p>
      </dgm:t>
    </dgm:pt>
    <dgm:pt modelId="{EB1D50BF-8938-4F03-8B84-B6C415D750A4}">
      <dgm:prSet custT="1"/>
      <dgm:spPr/>
      <dgm:t>
        <a:bodyPr/>
        <a:lstStyle/>
        <a:p>
          <a:pPr algn="l" rtl="0"/>
          <a:r>
            <a:rPr lang="en-US" sz="1800" b="0">
              <a:solidFill>
                <a:srgbClr val="000000"/>
              </a:solidFill>
              <a:latin typeface="Times New Roman"/>
              <a:cs typeface="Times New Roman"/>
            </a:rPr>
            <a:t>AB-1002</a:t>
          </a:r>
          <a:r>
            <a:rPr lang="en-US" sz="1800" b="1">
              <a:solidFill>
                <a:srgbClr val="000000"/>
              </a:solidFill>
              <a:latin typeface="Times New Roman"/>
              <a:cs typeface="Times New Roman"/>
            </a:rPr>
            <a:t> </a:t>
          </a:r>
          <a:r>
            <a:rPr lang="en-US" sz="1800">
              <a:solidFill>
                <a:srgbClr val="000000"/>
              </a:solidFill>
              <a:latin typeface="Times New Roman"/>
              <a:cs typeface="Times New Roman"/>
            </a:rPr>
            <a:t>Could significantly benefit CHF patients worldwide with more effective and personalized treatment.</a:t>
          </a:r>
          <a:br>
            <a:rPr lang="en-US" sz="1800">
              <a:solidFill>
                <a:srgbClr val="000000"/>
              </a:solidFill>
              <a:latin typeface="Times New Roman"/>
              <a:cs typeface="Times New Roman"/>
            </a:rPr>
          </a:br>
          <a:br>
            <a:rPr lang="en-US" sz="1800">
              <a:solidFill>
                <a:srgbClr val="000000"/>
              </a:solidFill>
              <a:latin typeface="Times New Roman"/>
              <a:cs typeface="Times New Roman"/>
            </a:rPr>
          </a:br>
          <a:br>
            <a:rPr lang="en-US" sz="1800">
              <a:solidFill>
                <a:srgbClr val="000000"/>
              </a:solidFill>
              <a:latin typeface="Times New Roman"/>
              <a:cs typeface="Times New Roman"/>
            </a:rPr>
          </a:br>
          <a:endParaRPr lang="en-US" sz="1800">
            <a:solidFill>
              <a:srgbClr val="000000"/>
            </a:solidFill>
            <a:latin typeface="Times New Roman"/>
            <a:cs typeface="Times New Roman"/>
          </a:endParaRPr>
        </a:p>
      </dgm:t>
    </dgm:pt>
    <dgm:pt modelId="{9CF68525-40D0-4267-B64D-D5A3FEBEA775}" type="parTrans" cxnId="{B2B78F50-0AFA-4A1E-AF4A-4E4B4A4FE4C0}">
      <dgm:prSet/>
      <dgm:spPr/>
      <dgm:t>
        <a:bodyPr/>
        <a:lstStyle/>
        <a:p>
          <a:endParaRPr lang="en-IN"/>
        </a:p>
      </dgm:t>
    </dgm:pt>
    <dgm:pt modelId="{7F3F885F-7356-4009-AE74-D49CE58EBA2D}" type="sibTrans" cxnId="{B2B78F50-0AFA-4A1E-AF4A-4E4B4A4FE4C0}">
      <dgm:prSet/>
      <dgm:spPr/>
      <dgm:t>
        <a:bodyPr/>
        <a:lstStyle/>
        <a:p>
          <a:endParaRPr lang="en-IN"/>
        </a:p>
      </dgm:t>
    </dgm:pt>
    <dgm:pt modelId="{19107560-4190-304D-95B4-2C12BA3D7C7B}" type="pres">
      <dgm:prSet presAssocID="{EB777D5B-2792-4F43-88E2-DB9FF1A62B56}" presName="vert0" presStyleCnt="0">
        <dgm:presLayoutVars>
          <dgm:dir/>
          <dgm:animOne val="branch"/>
          <dgm:animLvl val="lvl"/>
        </dgm:presLayoutVars>
      </dgm:prSet>
      <dgm:spPr/>
    </dgm:pt>
    <dgm:pt modelId="{0288AB48-D20B-3745-B6E4-927DA99CAA91}" type="pres">
      <dgm:prSet presAssocID="{8373177A-2BCE-48AC-8A21-555B1D5CE626}" presName="thickLine" presStyleLbl="alignNode1" presStyleIdx="0" presStyleCnt="8"/>
      <dgm:spPr/>
    </dgm:pt>
    <dgm:pt modelId="{CA4B8365-D171-D744-91DA-6585CA8D1B0A}" type="pres">
      <dgm:prSet presAssocID="{8373177A-2BCE-48AC-8A21-555B1D5CE626}" presName="horz1" presStyleCnt="0"/>
      <dgm:spPr/>
    </dgm:pt>
    <dgm:pt modelId="{49EEEACB-D214-864A-9B77-8F721923AA5E}" type="pres">
      <dgm:prSet presAssocID="{8373177A-2BCE-48AC-8A21-555B1D5CE626}" presName="tx1" presStyleLbl="revTx" presStyleIdx="0" presStyleCnt="8"/>
      <dgm:spPr/>
    </dgm:pt>
    <dgm:pt modelId="{37AA137B-75BA-BC4C-A7D0-F07217287E87}" type="pres">
      <dgm:prSet presAssocID="{8373177A-2BCE-48AC-8A21-555B1D5CE626}" presName="vert1" presStyleCnt="0"/>
      <dgm:spPr/>
    </dgm:pt>
    <dgm:pt modelId="{EF92FC12-44EF-CC41-A40B-4BA4306A6902}" type="pres">
      <dgm:prSet presAssocID="{A633562C-95EE-4587-B4CC-520F0CA0D431}" presName="thickLine" presStyleLbl="alignNode1" presStyleIdx="1" presStyleCnt="8"/>
      <dgm:spPr/>
    </dgm:pt>
    <dgm:pt modelId="{9928B32B-7D11-DD49-905F-E14653F40E0B}" type="pres">
      <dgm:prSet presAssocID="{A633562C-95EE-4587-B4CC-520F0CA0D431}" presName="horz1" presStyleCnt="0"/>
      <dgm:spPr/>
    </dgm:pt>
    <dgm:pt modelId="{C245ADEC-7B2D-0C40-BD4D-00C73D9DCF59}" type="pres">
      <dgm:prSet presAssocID="{A633562C-95EE-4587-B4CC-520F0CA0D431}" presName="tx1" presStyleLbl="revTx" presStyleIdx="1" presStyleCnt="8"/>
      <dgm:spPr/>
    </dgm:pt>
    <dgm:pt modelId="{D3891605-AD8A-514A-A6A4-D94C592635AF}" type="pres">
      <dgm:prSet presAssocID="{A633562C-95EE-4587-B4CC-520F0CA0D431}" presName="vert1" presStyleCnt="0"/>
      <dgm:spPr/>
    </dgm:pt>
    <dgm:pt modelId="{E0CCF693-3E4C-495D-8FFC-083943F1E7CC}" type="pres">
      <dgm:prSet presAssocID="{48FE5FB1-8911-457A-B349-0AF941F41865}" presName="thickLine" presStyleLbl="alignNode1" presStyleIdx="2" presStyleCnt="8"/>
      <dgm:spPr/>
    </dgm:pt>
    <dgm:pt modelId="{3911204B-D001-4F61-B3FD-4C57863F3BA9}" type="pres">
      <dgm:prSet presAssocID="{48FE5FB1-8911-457A-B349-0AF941F41865}" presName="horz1" presStyleCnt="0"/>
      <dgm:spPr/>
    </dgm:pt>
    <dgm:pt modelId="{6867D6C2-153E-4547-8C0C-8B8D6DCEE86D}" type="pres">
      <dgm:prSet presAssocID="{48FE5FB1-8911-457A-B349-0AF941F41865}" presName="tx1" presStyleLbl="revTx" presStyleIdx="2" presStyleCnt="8"/>
      <dgm:spPr/>
    </dgm:pt>
    <dgm:pt modelId="{1C598EF5-9CE8-4C29-99B9-96D99EE2CBF8}" type="pres">
      <dgm:prSet presAssocID="{48FE5FB1-8911-457A-B349-0AF941F41865}" presName="vert1" presStyleCnt="0"/>
      <dgm:spPr/>
    </dgm:pt>
    <dgm:pt modelId="{FDDA28F6-954C-4120-B539-3FADEAED6279}" type="pres">
      <dgm:prSet presAssocID="{594F1469-0944-4DCA-BD3C-E3BEA3D3EAF4}" presName="thickLine" presStyleLbl="alignNode1" presStyleIdx="3" presStyleCnt="8"/>
      <dgm:spPr/>
    </dgm:pt>
    <dgm:pt modelId="{ED694909-8558-49CA-92CC-E4D2F43610AB}" type="pres">
      <dgm:prSet presAssocID="{594F1469-0944-4DCA-BD3C-E3BEA3D3EAF4}" presName="horz1" presStyleCnt="0"/>
      <dgm:spPr/>
    </dgm:pt>
    <dgm:pt modelId="{7A301F55-A25A-4951-B764-900E9A2C333C}" type="pres">
      <dgm:prSet presAssocID="{594F1469-0944-4DCA-BD3C-E3BEA3D3EAF4}" presName="tx1" presStyleLbl="revTx" presStyleIdx="3" presStyleCnt="8"/>
      <dgm:spPr/>
    </dgm:pt>
    <dgm:pt modelId="{981C8022-EBA0-4B69-88ED-C9A0DC3E6553}" type="pres">
      <dgm:prSet presAssocID="{594F1469-0944-4DCA-BD3C-E3BEA3D3EAF4}" presName="vert1" presStyleCnt="0"/>
      <dgm:spPr/>
    </dgm:pt>
    <dgm:pt modelId="{1EE3D346-F09C-4B15-BFE4-BE4643B0A8E6}" type="pres">
      <dgm:prSet presAssocID="{CB000D35-0848-495D-94C2-B33914BE9A8E}" presName="thickLine" presStyleLbl="alignNode1" presStyleIdx="4" presStyleCnt="8"/>
      <dgm:spPr/>
    </dgm:pt>
    <dgm:pt modelId="{8DC6F422-E607-4B87-9148-F39357CF9CC0}" type="pres">
      <dgm:prSet presAssocID="{CB000D35-0848-495D-94C2-B33914BE9A8E}" presName="horz1" presStyleCnt="0"/>
      <dgm:spPr/>
    </dgm:pt>
    <dgm:pt modelId="{E872F00A-9BB6-4FD3-B19D-9F09704B1CAF}" type="pres">
      <dgm:prSet presAssocID="{CB000D35-0848-495D-94C2-B33914BE9A8E}" presName="tx1" presStyleLbl="revTx" presStyleIdx="4" presStyleCnt="8"/>
      <dgm:spPr/>
    </dgm:pt>
    <dgm:pt modelId="{7C80F873-E5BE-44E4-8FCD-B316C73B095C}" type="pres">
      <dgm:prSet presAssocID="{CB000D35-0848-495D-94C2-B33914BE9A8E}" presName="vert1" presStyleCnt="0"/>
      <dgm:spPr/>
    </dgm:pt>
    <dgm:pt modelId="{297A3B2B-9809-49A6-84C1-385F4CE15721}" type="pres">
      <dgm:prSet presAssocID="{CEB87F13-55FA-4440-BF15-B4BEAA78AFA0}" presName="thickLine" presStyleLbl="alignNode1" presStyleIdx="5" presStyleCnt="8"/>
      <dgm:spPr/>
    </dgm:pt>
    <dgm:pt modelId="{0F31971E-A280-4D4B-87D9-18F43868E5B8}" type="pres">
      <dgm:prSet presAssocID="{CEB87F13-55FA-4440-BF15-B4BEAA78AFA0}" presName="horz1" presStyleCnt="0"/>
      <dgm:spPr/>
    </dgm:pt>
    <dgm:pt modelId="{C3C3DB06-D7E7-4D02-A999-0E795C2E62F7}" type="pres">
      <dgm:prSet presAssocID="{CEB87F13-55FA-4440-BF15-B4BEAA78AFA0}" presName="tx1" presStyleLbl="revTx" presStyleIdx="5" presStyleCnt="8"/>
      <dgm:spPr/>
    </dgm:pt>
    <dgm:pt modelId="{81D392A2-F6A8-4E11-8E1B-C144309F997E}" type="pres">
      <dgm:prSet presAssocID="{CEB87F13-55FA-4440-BF15-B4BEAA78AFA0}" presName="vert1" presStyleCnt="0"/>
      <dgm:spPr/>
    </dgm:pt>
    <dgm:pt modelId="{107FF10A-1D42-4219-BF20-DED3F1212CE7}" type="pres">
      <dgm:prSet presAssocID="{FCDE52EE-5329-4AC9-BB2C-73887447F0B2}" presName="thickLine" presStyleLbl="alignNode1" presStyleIdx="6" presStyleCnt="8"/>
      <dgm:spPr/>
    </dgm:pt>
    <dgm:pt modelId="{118829E2-EF1D-45EE-AECF-917C02E7E6C7}" type="pres">
      <dgm:prSet presAssocID="{FCDE52EE-5329-4AC9-BB2C-73887447F0B2}" presName="horz1" presStyleCnt="0"/>
      <dgm:spPr/>
    </dgm:pt>
    <dgm:pt modelId="{9873ECE6-162C-433D-85A8-14BCF4621A19}" type="pres">
      <dgm:prSet presAssocID="{FCDE52EE-5329-4AC9-BB2C-73887447F0B2}" presName="tx1" presStyleLbl="revTx" presStyleIdx="6" presStyleCnt="8"/>
      <dgm:spPr/>
    </dgm:pt>
    <dgm:pt modelId="{6F7AD52F-B0E3-48A6-A152-ECD5175782EA}" type="pres">
      <dgm:prSet presAssocID="{FCDE52EE-5329-4AC9-BB2C-73887447F0B2}" presName="vert1" presStyleCnt="0"/>
      <dgm:spPr/>
    </dgm:pt>
    <dgm:pt modelId="{0D7F0462-EF14-416B-ACB4-77427771FF85}" type="pres">
      <dgm:prSet presAssocID="{EB1D50BF-8938-4F03-8B84-B6C415D750A4}" presName="thickLine" presStyleLbl="alignNode1" presStyleIdx="7" presStyleCnt="8"/>
      <dgm:spPr/>
    </dgm:pt>
    <dgm:pt modelId="{28C30296-D0A3-4CCA-83AE-5DD5502C1D1E}" type="pres">
      <dgm:prSet presAssocID="{EB1D50BF-8938-4F03-8B84-B6C415D750A4}" presName="horz1" presStyleCnt="0"/>
      <dgm:spPr/>
    </dgm:pt>
    <dgm:pt modelId="{721B2D51-B354-4256-8311-416067B85E1C}" type="pres">
      <dgm:prSet presAssocID="{EB1D50BF-8938-4F03-8B84-B6C415D750A4}" presName="tx1" presStyleLbl="revTx" presStyleIdx="7" presStyleCnt="8"/>
      <dgm:spPr/>
    </dgm:pt>
    <dgm:pt modelId="{D7F8D7CA-FEC5-4008-9643-0D2FB2F1DA6A}" type="pres">
      <dgm:prSet presAssocID="{EB1D50BF-8938-4F03-8B84-B6C415D750A4}" presName="vert1" presStyleCnt="0"/>
      <dgm:spPr/>
    </dgm:pt>
  </dgm:ptLst>
  <dgm:cxnLst>
    <dgm:cxn modelId="{A640E706-BBB4-4E01-B3E2-24C9DBEF14B9}" type="presOf" srcId="{48FE5FB1-8911-457A-B349-0AF941F41865}" destId="{6867D6C2-153E-4547-8C0C-8B8D6DCEE86D}" srcOrd="0" destOrd="0" presId="urn:microsoft.com/office/officeart/2008/layout/LinedList"/>
    <dgm:cxn modelId="{CD6D0214-F92E-4124-941C-1DC5F6077365}" srcId="{EB777D5B-2792-4F43-88E2-DB9FF1A62B56}" destId="{CB000D35-0848-495D-94C2-B33914BE9A8E}" srcOrd="4" destOrd="0" parTransId="{D5978B61-A0E0-40A6-A7DC-CEEBE56BC0CD}" sibTransId="{0BBE86B7-5EAE-4E8B-9458-BA6D8461D125}"/>
    <dgm:cxn modelId="{609CA11D-D5D0-45C6-844D-156E0D8CF97B}" type="presOf" srcId="{EB1D50BF-8938-4F03-8B84-B6C415D750A4}" destId="{721B2D51-B354-4256-8311-416067B85E1C}" srcOrd="0" destOrd="0" presId="urn:microsoft.com/office/officeart/2008/layout/LinedList"/>
    <dgm:cxn modelId="{B8E41727-80BB-4151-8A1B-2F174A54EE2F}" type="presOf" srcId="{CEB87F13-55FA-4440-BF15-B4BEAA78AFA0}" destId="{C3C3DB06-D7E7-4D02-A999-0E795C2E62F7}" srcOrd="0" destOrd="0" presId="urn:microsoft.com/office/officeart/2008/layout/LinedList"/>
    <dgm:cxn modelId="{1DF1AB2A-A3AB-487E-8D0B-8A7F063AE18E}" srcId="{EB777D5B-2792-4F43-88E2-DB9FF1A62B56}" destId="{FCDE52EE-5329-4AC9-BB2C-73887447F0B2}" srcOrd="6" destOrd="0" parTransId="{FF5A6BAF-2DBA-4C02-920C-BF4364A7F680}" sibTransId="{6EEEA733-E676-473C-99F1-EBC1765519EC}"/>
    <dgm:cxn modelId="{222F0E30-F955-4867-8A0B-364DD6724723}" srcId="{EB777D5B-2792-4F43-88E2-DB9FF1A62B56}" destId="{A633562C-95EE-4587-B4CC-520F0CA0D431}" srcOrd="1" destOrd="0" parTransId="{977EE525-B53B-4FC5-A2A5-C42AB22CF982}" sibTransId="{FEC54881-75CE-4E1F-A3E5-026866E0C8A9}"/>
    <dgm:cxn modelId="{4B87AF35-B943-4F92-A881-5B1DF5B3DB65}" type="presOf" srcId="{A633562C-95EE-4587-B4CC-520F0CA0D431}" destId="{C245ADEC-7B2D-0C40-BD4D-00C73D9DCF59}" srcOrd="0" destOrd="0" presId="urn:microsoft.com/office/officeart/2008/layout/LinedList"/>
    <dgm:cxn modelId="{D5C1B73F-9F15-427F-B8E3-8EA998B2DAA9}" type="presOf" srcId="{594F1469-0944-4DCA-BD3C-E3BEA3D3EAF4}" destId="{7A301F55-A25A-4951-B764-900E9A2C333C}" srcOrd="0" destOrd="0" presId="urn:microsoft.com/office/officeart/2008/layout/LinedList"/>
    <dgm:cxn modelId="{976FD361-6A37-42BE-931B-74E2718AD536}" type="presOf" srcId="{FCDE52EE-5329-4AC9-BB2C-73887447F0B2}" destId="{9873ECE6-162C-433D-85A8-14BCF4621A19}" srcOrd="0" destOrd="0" presId="urn:microsoft.com/office/officeart/2008/layout/LinedList"/>
    <dgm:cxn modelId="{36B0DD44-40A9-4D3D-A39C-AF0D1E2F910B}" srcId="{EB777D5B-2792-4F43-88E2-DB9FF1A62B56}" destId="{8373177A-2BCE-48AC-8A21-555B1D5CE626}" srcOrd="0" destOrd="0" parTransId="{B3CD5F77-5159-4834-B66B-AD7F37575EDF}" sibTransId="{BABD8545-7D10-4FF5-B077-C610E1E488A1}"/>
    <dgm:cxn modelId="{B2B78F50-0AFA-4A1E-AF4A-4E4B4A4FE4C0}" srcId="{EB777D5B-2792-4F43-88E2-DB9FF1A62B56}" destId="{EB1D50BF-8938-4F03-8B84-B6C415D750A4}" srcOrd="7" destOrd="0" parTransId="{9CF68525-40D0-4267-B64D-D5A3FEBEA775}" sibTransId="{7F3F885F-7356-4009-AE74-D49CE58EBA2D}"/>
    <dgm:cxn modelId="{4D401680-98B6-421C-9F2A-75715BDC4BAC}" srcId="{EB777D5B-2792-4F43-88E2-DB9FF1A62B56}" destId="{CEB87F13-55FA-4440-BF15-B4BEAA78AFA0}" srcOrd="5" destOrd="0" parTransId="{1FF59A24-1BA6-4BF5-960E-3DDA0AEF09B3}" sibTransId="{9E50353D-7E44-4DB4-866A-B084A151FCB1}"/>
    <dgm:cxn modelId="{B918B1A5-264F-482D-B29D-56B0078B72C9}" type="presOf" srcId="{EB777D5B-2792-4F43-88E2-DB9FF1A62B56}" destId="{19107560-4190-304D-95B4-2C12BA3D7C7B}" srcOrd="0" destOrd="0" presId="urn:microsoft.com/office/officeart/2008/layout/LinedList"/>
    <dgm:cxn modelId="{DAFB0DA6-764A-424A-B721-745A81F527F4}" type="presOf" srcId="{8373177A-2BCE-48AC-8A21-555B1D5CE626}" destId="{49EEEACB-D214-864A-9B77-8F721923AA5E}" srcOrd="0" destOrd="0" presId="urn:microsoft.com/office/officeart/2008/layout/LinedList"/>
    <dgm:cxn modelId="{9E72D5BF-5634-48EE-A182-D7459218B66D}" srcId="{EB777D5B-2792-4F43-88E2-DB9FF1A62B56}" destId="{48FE5FB1-8911-457A-B349-0AF941F41865}" srcOrd="2" destOrd="0" parTransId="{01E2239D-26E5-4B1F-A4F5-291BBDC455B4}" sibTransId="{58723A89-BA9E-419E-9B89-7E5FCDF6100A}"/>
    <dgm:cxn modelId="{97A4E0F8-EAB9-4AEF-9202-D57AB1363A31}" type="presOf" srcId="{CB000D35-0848-495D-94C2-B33914BE9A8E}" destId="{E872F00A-9BB6-4FD3-B19D-9F09704B1CAF}" srcOrd="0" destOrd="0" presId="urn:microsoft.com/office/officeart/2008/layout/LinedList"/>
    <dgm:cxn modelId="{49F88AFD-B725-44D5-BD1D-BD1C9547EA4E}" srcId="{EB777D5B-2792-4F43-88E2-DB9FF1A62B56}" destId="{594F1469-0944-4DCA-BD3C-E3BEA3D3EAF4}" srcOrd="3" destOrd="0" parTransId="{06C36E7B-E009-42C7-BC51-69F52E069C12}" sibTransId="{4C737DC8-3C02-49AB-905B-C2773E4FD870}"/>
    <dgm:cxn modelId="{089F356C-5CFC-4570-961F-A54D6CDF47D1}" type="presParOf" srcId="{19107560-4190-304D-95B4-2C12BA3D7C7B}" destId="{0288AB48-D20B-3745-B6E4-927DA99CAA91}" srcOrd="0" destOrd="0" presId="urn:microsoft.com/office/officeart/2008/layout/LinedList"/>
    <dgm:cxn modelId="{DD989E78-15D7-487B-91B7-7F15D66D32F0}" type="presParOf" srcId="{19107560-4190-304D-95B4-2C12BA3D7C7B}" destId="{CA4B8365-D171-D744-91DA-6585CA8D1B0A}" srcOrd="1" destOrd="0" presId="urn:microsoft.com/office/officeart/2008/layout/LinedList"/>
    <dgm:cxn modelId="{418D0D3B-0538-44D8-BB4E-FA299D0ED62C}" type="presParOf" srcId="{CA4B8365-D171-D744-91DA-6585CA8D1B0A}" destId="{49EEEACB-D214-864A-9B77-8F721923AA5E}" srcOrd="0" destOrd="0" presId="urn:microsoft.com/office/officeart/2008/layout/LinedList"/>
    <dgm:cxn modelId="{3656976F-6682-4A2C-9093-768FC0EA4CD8}" type="presParOf" srcId="{CA4B8365-D171-D744-91DA-6585CA8D1B0A}" destId="{37AA137B-75BA-BC4C-A7D0-F07217287E87}" srcOrd="1" destOrd="0" presId="urn:microsoft.com/office/officeart/2008/layout/LinedList"/>
    <dgm:cxn modelId="{7146E618-F80C-4245-8C16-55EBC6212398}" type="presParOf" srcId="{19107560-4190-304D-95B4-2C12BA3D7C7B}" destId="{EF92FC12-44EF-CC41-A40B-4BA4306A6902}" srcOrd="2" destOrd="0" presId="urn:microsoft.com/office/officeart/2008/layout/LinedList"/>
    <dgm:cxn modelId="{05453739-39AA-4F40-9A0A-BEDE394B2F6A}" type="presParOf" srcId="{19107560-4190-304D-95B4-2C12BA3D7C7B}" destId="{9928B32B-7D11-DD49-905F-E14653F40E0B}" srcOrd="3" destOrd="0" presId="urn:microsoft.com/office/officeart/2008/layout/LinedList"/>
    <dgm:cxn modelId="{600AE602-8F4F-44F5-816C-304FC54A2DBA}" type="presParOf" srcId="{9928B32B-7D11-DD49-905F-E14653F40E0B}" destId="{C245ADEC-7B2D-0C40-BD4D-00C73D9DCF59}" srcOrd="0" destOrd="0" presId="urn:microsoft.com/office/officeart/2008/layout/LinedList"/>
    <dgm:cxn modelId="{074D35C9-7798-41FD-AA88-D83448C354A7}" type="presParOf" srcId="{9928B32B-7D11-DD49-905F-E14653F40E0B}" destId="{D3891605-AD8A-514A-A6A4-D94C592635AF}" srcOrd="1" destOrd="0" presId="urn:microsoft.com/office/officeart/2008/layout/LinedList"/>
    <dgm:cxn modelId="{F5EE8F38-ACBB-4BDF-8613-C1EFF4812527}" type="presParOf" srcId="{19107560-4190-304D-95B4-2C12BA3D7C7B}" destId="{E0CCF693-3E4C-495D-8FFC-083943F1E7CC}" srcOrd="4" destOrd="0" presId="urn:microsoft.com/office/officeart/2008/layout/LinedList"/>
    <dgm:cxn modelId="{00264F66-B53D-4B0C-A55A-862C8B16182B}" type="presParOf" srcId="{19107560-4190-304D-95B4-2C12BA3D7C7B}" destId="{3911204B-D001-4F61-B3FD-4C57863F3BA9}" srcOrd="5" destOrd="0" presId="urn:microsoft.com/office/officeart/2008/layout/LinedList"/>
    <dgm:cxn modelId="{D6BDCB86-DB21-4723-9A5E-D9F961322F04}" type="presParOf" srcId="{3911204B-D001-4F61-B3FD-4C57863F3BA9}" destId="{6867D6C2-153E-4547-8C0C-8B8D6DCEE86D}" srcOrd="0" destOrd="0" presId="urn:microsoft.com/office/officeart/2008/layout/LinedList"/>
    <dgm:cxn modelId="{157DBF0D-505C-474B-94CC-8870ABD8A995}" type="presParOf" srcId="{3911204B-D001-4F61-B3FD-4C57863F3BA9}" destId="{1C598EF5-9CE8-4C29-99B9-96D99EE2CBF8}" srcOrd="1" destOrd="0" presId="urn:microsoft.com/office/officeart/2008/layout/LinedList"/>
    <dgm:cxn modelId="{9CBE4C1D-6087-4435-B30F-66CED16FB1D2}" type="presParOf" srcId="{19107560-4190-304D-95B4-2C12BA3D7C7B}" destId="{FDDA28F6-954C-4120-B539-3FADEAED6279}" srcOrd="6" destOrd="0" presId="urn:microsoft.com/office/officeart/2008/layout/LinedList"/>
    <dgm:cxn modelId="{E5B8EE78-D336-4ADC-A792-4B7DD8F41CEB}" type="presParOf" srcId="{19107560-4190-304D-95B4-2C12BA3D7C7B}" destId="{ED694909-8558-49CA-92CC-E4D2F43610AB}" srcOrd="7" destOrd="0" presId="urn:microsoft.com/office/officeart/2008/layout/LinedList"/>
    <dgm:cxn modelId="{3FB19EE6-A0FA-4444-8205-87594CF65CE4}" type="presParOf" srcId="{ED694909-8558-49CA-92CC-E4D2F43610AB}" destId="{7A301F55-A25A-4951-B764-900E9A2C333C}" srcOrd="0" destOrd="0" presId="urn:microsoft.com/office/officeart/2008/layout/LinedList"/>
    <dgm:cxn modelId="{5976C540-4EDF-4FC7-A65B-D14A9A8F91FB}" type="presParOf" srcId="{ED694909-8558-49CA-92CC-E4D2F43610AB}" destId="{981C8022-EBA0-4B69-88ED-C9A0DC3E6553}" srcOrd="1" destOrd="0" presId="urn:microsoft.com/office/officeart/2008/layout/LinedList"/>
    <dgm:cxn modelId="{E5C91A6A-CB58-48E9-A1F2-63AC21B84D48}" type="presParOf" srcId="{19107560-4190-304D-95B4-2C12BA3D7C7B}" destId="{1EE3D346-F09C-4B15-BFE4-BE4643B0A8E6}" srcOrd="8" destOrd="0" presId="urn:microsoft.com/office/officeart/2008/layout/LinedList"/>
    <dgm:cxn modelId="{19234BFA-55D9-4FE5-9387-CC1C69117580}" type="presParOf" srcId="{19107560-4190-304D-95B4-2C12BA3D7C7B}" destId="{8DC6F422-E607-4B87-9148-F39357CF9CC0}" srcOrd="9" destOrd="0" presId="urn:microsoft.com/office/officeart/2008/layout/LinedList"/>
    <dgm:cxn modelId="{81593109-5D22-4D8B-AD6A-02B972447133}" type="presParOf" srcId="{8DC6F422-E607-4B87-9148-F39357CF9CC0}" destId="{E872F00A-9BB6-4FD3-B19D-9F09704B1CAF}" srcOrd="0" destOrd="0" presId="urn:microsoft.com/office/officeart/2008/layout/LinedList"/>
    <dgm:cxn modelId="{4FA19EE0-33E4-4909-B5E2-2583A4375D20}" type="presParOf" srcId="{8DC6F422-E607-4B87-9148-F39357CF9CC0}" destId="{7C80F873-E5BE-44E4-8FCD-B316C73B095C}" srcOrd="1" destOrd="0" presId="urn:microsoft.com/office/officeart/2008/layout/LinedList"/>
    <dgm:cxn modelId="{B61B0737-883F-46AD-BB42-5E898496BA3B}" type="presParOf" srcId="{19107560-4190-304D-95B4-2C12BA3D7C7B}" destId="{297A3B2B-9809-49A6-84C1-385F4CE15721}" srcOrd="10" destOrd="0" presId="urn:microsoft.com/office/officeart/2008/layout/LinedList"/>
    <dgm:cxn modelId="{B4DB3B19-4ADE-41BE-AA5D-D386F3F90A7D}" type="presParOf" srcId="{19107560-4190-304D-95B4-2C12BA3D7C7B}" destId="{0F31971E-A280-4D4B-87D9-18F43868E5B8}" srcOrd="11" destOrd="0" presId="urn:microsoft.com/office/officeart/2008/layout/LinedList"/>
    <dgm:cxn modelId="{9DEF9C15-C502-4B67-82BA-5DABEF651EBB}" type="presParOf" srcId="{0F31971E-A280-4D4B-87D9-18F43868E5B8}" destId="{C3C3DB06-D7E7-4D02-A999-0E795C2E62F7}" srcOrd="0" destOrd="0" presId="urn:microsoft.com/office/officeart/2008/layout/LinedList"/>
    <dgm:cxn modelId="{2A16579D-FE68-4BD6-9A8D-29C94F24ED33}" type="presParOf" srcId="{0F31971E-A280-4D4B-87D9-18F43868E5B8}" destId="{81D392A2-F6A8-4E11-8E1B-C144309F997E}" srcOrd="1" destOrd="0" presId="urn:microsoft.com/office/officeart/2008/layout/LinedList"/>
    <dgm:cxn modelId="{57249821-44E9-42E4-BB73-E2246A498ADD}" type="presParOf" srcId="{19107560-4190-304D-95B4-2C12BA3D7C7B}" destId="{107FF10A-1D42-4219-BF20-DED3F1212CE7}" srcOrd="12" destOrd="0" presId="urn:microsoft.com/office/officeart/2008/layout/LinedList"/>
    <dgm:cxn modelId="{DE1EBDD4-08E6-48F4-8AE9-2E50A41F5E36}" type="presParOf" srcId="{19107560-4190-304D-95B4-2C12BA3D7C7B}" destId="{118829E2-EF1D-45EE-AECF-917C02E7E6C7}" srcOrd="13" destOrd="0" presId="urn:microsoft.com/office/officeart/2008/layout/LinedList"/>
    <dgm:cxn modelId="{36F98EEC-849B-4113-903F-79D744079D6F}" type="presParOf" srcId="{118829E2-EF1D-45EE-AECF-917C02E7E6C7}" destId="{9873ECE6-162C-433D-85A8-14BCF4621A19}" srcOrd="0" destOrd="0" presId="urn:microsoft.com/office/officeart/2008/layout/LinedList"/>
    <dgm:cxn modelId="{43E1DEB0-C79E-4178-BE20-898811163CFE}" type="presParOf" srcId="{118829E2-EF1D-45EE-AECF-917C02E7E6C7}" destId="{6F7AD52F-B0E3-48A6-A152-ECD5175782EA}" srcOrd="1" destOrd="0" presId="urn:microsoft.com/office/officeart/2008/layout/LinedList"/>
    <dgm:cxn modelId="{87418C16-E3BF-49F5-BE37-F27F1591E533}" type="presParOf" srcId="{19107560-4190-304D-95B4-2C12BA3D7C7B}" destId="{0D7F0462-EF14-416B-ACB4-77427771FF85}" srcOrd="14" destOrd="0" presId="urn:microsoft.com/office/officeart/2008/layout/LinedList"/>
    <dgm:cxn modelId="{6A7BF810-5FF5-4C00-B185-A1A07E5A1086}" type="presParOf" srcId="{19107560-4190-304D-95B4-2C12BA3D7C7B}" destId="{28C30296-D0A3-4CCA-83AE-5DD5502C1D1E}" srcOrd="15" destOrd="0" presId="urn:microsoft.com/office/officeart/2008/layout/LinedList"/>
    <dgm:cxn modelId="{E4682F66-7C00-46E2-9FB7-641F32FD414C}" type="presParOf" srcId="{28C30296-D0A3-4CCA-83AE-5DD5502C1D1E}" destId="{721B2D51-B354-4256-8311-416067B85E1C}" srcOrd="0" destOrd="0" presId="urn:microsoft.com/office/officeart/2008/layout/LinedList"/>
    <dgm:cxn modelId="{A07717B0-325E-4D15-A103-602AE86A0966}" type="presParOf" srcId="{28C30296-D0A3-4CCA-83AE-5DD5502C1D1E}" destId="{D7F8D7CA-FEC5-4008-9643-0D2FB2F1DA6A}"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8D9B7D-EC68-4FB0-96F2-2E47AC868059}">
      <dsp:nvSpPr>
        <dsp:cNvPr id="0" name=""/>
        <dsp:cNvSpPr/>
      </dsp:nvSpPr>
      <dsp:spPr>
        <a:xfrm>
          <a:off x="0" y="3443976"/>
          <a:ext cx="4800600" cy="1130389"/>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34696" tIns="234696" rIns="234696" bIns="234696" numCol="1" spcCol="1270" anchor="ctr" anchorCtr="0">
          <a:noAutofit/>
        </a:bodyPr>
        <a:lstStyle/>
        <a:p>
          <a:pPr marL="0" lvl="0" indent="0" algn="ctr" defTabSz="1466850">
            <a:lnSpc>
              <a:spcPct val="90000"/>
            </a:lnSpc>
            <a:spcBef>
              <a:spcPct val="0"/>
            </a:spcBef>
            <a:spcAft>
              <a:spcPct val="35000"/>
            </a:spcAft>
            <a:buNone/>
          </a:pPr>
          <a:r>
            <a:rPr lang="en-IN" sz="3300" kern="1200" dirty="0"/>
            <a:t>Cardioprotective Effects</a:t>
          </a:r>
          <a:endParaRPr lang="en-US" sz="3300" kern="1200" dirty="0"/>
        </a:p>
      </dsp:txBody>
      <dsp:txXfrm>
        <a:off x="0" y="3443976"/>
        <a:ext cx="4800600" cy="1130389"/>
      </dsp:txXfrm>
    </dsp:sp>
    <dsp:sp modelId="{7371425A-4D37-4FA7-A21E-1529F4324E45}">
      <dsp:nvSpPr>
        <dsp:cNvPr id="0" name=""/>
        <dsp:cNvSpPr/>
      </dsp:nvSpPr>
      <dsp:spPr>
        <a:xfrm rot="10800000">
          <a:off x="0" y="1722392"/>
          <a:ext cx="4800600" cy="1738539"/>
        </a:xfrm>
        <a:prstGeom prst="upArrowCallout">
          <a:avLst/>
        </a:prstGeom>
        <a:solidFill>
          <a:schemeClr val="accent3">
            <a:hueOff val="-2534557"/>
            <a:satOff val="-11694"/>
            <a:lumOff val="196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34696" tIns="234696" rIns="234696" bIns="234696" numCol="1" spcCol="1270" anchor="ctr" anchorCtr="0">
          <a:noAutofit/>
        </a:bodyPr>
        <a:lstStyle/>
        <a:p>
          <a:pPr marL="0" lvl="0" indent="0" algn="ctr" defTabSz="1466850">
            <a:lnSpc>
              <a:spcPct val="90000"/>
            </a:lnSpc>
            <a:spcBef>
              <a:spcPct val="0"/>
            </a:spcBef>
            <a:spcAft>
              <a:spcPct val="35000"/>
            </a:spcAft>
            <a:buNone/>
          </a:pPr>
          <a:r>
            <a:rPr lang="en-IN" sz="3300" kern="1200" dirty="0" err="1"/>
            <a:t>Glycemic</a:t>
          </a:r>
          <a:r>
            <a:rPr lang="en-IN" sz="3300" kern="1200" dirty="0"/>
            <a:t> Control</a:t>
          </a:r>
          <a:endParaRPr lang="en-US" sz="3300" kern="1200" dirty="0"/>
        </a:p>
      </dsp:txBody>
      <dsp:txXfrm rot="10800000">
        <a:off x="0" y="1722392"/>
        <a:ext cx="4800600" cy="1129650"/>
      </dsp:txXfrm>
    </dsp:sp>
    <dsp:sp modelId="{859CA2CA-8A33-4975-9F01-7A3C8BB729DE}">
      <dsp:nvSpPr>
        <dsp:cNvPr id="0" name=""/>
        <dsp:cNvSpPr/>
      </dsp:nvSpPr>
      <dsp:spPr>
        <a:xfrm rot="10800000">
          <a:off x="0" y="0"/>
          <a:ext cx="4800600" cy="1738539"/>
        </a:xfrm>
        <a:prstGeom prst="upArrowCallout">
          <a:avLst/>
        </a:prstGeom>
        <a:solidFill>
          <a:schemeClr val="accent3">
            <a:hueOff val="-5069114"/>
            <a:satOff val="-23387"/>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34696" tIns="234696" rIns="234696" bIns="234696" numCol="1" spcCol="1270" anchor="ctr" anchorCtr="0">
          <a:noAutofit/>
        </a:bodyPr>
        <a:lstStyle/>
        <a:p>
          <a:pPr marL="0" lvl="0" indent="0" algn="ctr" defTabSz="1466850">
            <a:lnSpc>
              <a:spcPct val="90000"/>
            </a:lnSpc>
            <a:spcBef>
              <a:spcPct val="0"/>
            </a:spcBef>
            <a:spcAft>
              <a:spcPct val="35000"/>
            </a:spcAft>
            <a:buNone/>
          </a:pPr>
          <a:r>
            <a:rPr lang="en-IN" sz="3300" kern="1200" dirty="0"/>
            <a:t>SGLT2 Inhibition</a:t>
          </a:r>
          <a:endParaRPr lang="en-US" sz="3300" kern="1200" dirty="0"/>
        </a:p>
      </dsp:txBody>
      <dsp:txXfrm rot="10800000">
        <a:off x="0" y="0"/>
        <a:ext cx="4800600" cy="112965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9EEFDD-6BC2-4C06-B620-ED956D0D2827}">
      <dsp:nvSpPr>
        <dsp:cNvPr id="0" name=""/>
        <dsp:cNvSpPr/>
      </dsp:nvSpPr>
      <dsp:spPr>
        <a:xfrm>
          <a:off x="1432521" y="2284"/>
          <a:ext cx="5196695" cy="5196695"/>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285991" tIns="35560" rIns="285991" bIns="35560" numCol="1" spcCol="1270" anchor="ctr" anchorCtr="0">
          <a:noAutofit/>
        </a:bodyPr>
        <a:lstStyle/>
        <a:p>
          <a:pPr marL="0" lvl="0" indent="0" algn="ctr" defTabSz="1244600" rtl="0">
            <a:lnSpc>
              <a:spcPct val="90000"/>
            </a:lnSpc>
            <a:spcBef>
              <a:spcPct val="0"/>
            </a:spcBef>
            <a:spcAft>
              <a:spcPct val="35000"/>
            </a:spcAft>
            <a:buNone/>
          </a:pPr>
          <a:r>
            <a:rPr lang="en-GB" sz="2800" b="1" kern="1200" dirty="0">
              <a:solidFill>
                <a:srgbClr val="FFFFFF"/>
              </a:solidFill>
              <a:latin typeface="Times New Roman" panose="02020603050405020304" pitchFamily="18" charset="0"/>
              <a:cs typeface="Times New Roman" panose="02020603050405020304" pitchFamily="18" charset="0"/>
            </a:rPr>
            <a:t>Pharmacokinetics (PK)</a:t>
          </a:r>
          <a:br>
            <a:rPr lang="en-GB" sz="2800" b="1" kern="1200" dirty="0">
              <a:solidFill>
                <a:srgbClr val="010000"/>
              </a:solidFill>
              <a:latin typeface="Franklin Gothic Medium"/>
            </a:rPr>
          </a:br>
          <a:br>
            <a:rPr lang="en-GB" sz="2800" b="1" kern="1200" dirty="0">
              <a:latin typeface="Franklin Gothic Medium"/>
            </a:rPr>
          </a:br>
          <a:r>
            <a:rPr lang="en-IN" sz="2800" b="0" i="1" kern="1200" dirty="0">
              <a:solidFill>
                <a:schemeClr val="tx1"/>
              </a:solidFill>
              <a:latin typeface="Times New Roman" panose="02020603050405020304" pitchFamily="18" charset="0"/>
              <a:cs typeface="Times New Roman" panose="02020603050405020304" pitchFamily="18" charset="0"/>
            </a:rPr>
            <a:t>Administration</a:t>
          </a:r>
          <a:br>
            <a:rPr lang="en-IN" sz="2800" b="0" i="1" kern="1200" dirty="0">
              <a:solidFill>
                <a:schemeClr val="tx1"/>
              </a:solidFill>
              <a:latin typeface="Times New Roman" panose="02020603050405020304" pitchFamily="18" charset="0"/>
              <a:cs typeface="Times New Roman" panose="02020603050405020304" pitchFamily="18" charset="0"/>
            </a:rPr>
          </a:br>
          <a:r>
            <a:rPr lang="en-IN" sz="2800" b="0" i="1" kern="1200" dirty="0">
              <a:solidFill>
                <a:schemeClr val="tx1"/>
              </a:solidFill>
              <a:latin typeface="Times New Roman" panose="02020603050405020304" pitchFamily="18" charset="0"/>
              <a:cs typeface="Times New Roman" panose="02020603050405020304" pitchFamily="18" charset="0"/>
            </a:rPr>
            <a:t>Distribution</a:t>
          </a:r>
          <a:br>
            <a:rPr lang="en-IN" sz="2800" b="0" i="1" kern="1200" dirty="0">
              <a:solidFill>
                <a:schemeClr val="tx1"/>
              </a:solidFill>
              <a:latin typeface="Times New Roman" panose="02020603050405020304" pitchFamily="18" charset="0"/>
              <a:cs typeface="Times New Roman" panose="02020603050405020304" pitchFamily="18" charset="0"/>
            </a:rPr>
          </a:br>
          <a:r>
            <a:rPr lang="en-IN" sz="2800" b="0" i="1" kern="1200" dirty="0">
              <a:solidFill>
                <a:schemeClr val="tx1"/>
              </a:solidFill>
              <a:latin typeface="Times New Roman" panose="02020603050405020304" pitchFamily="18" charset="0"/>
              <a:cs typeface="Times New Roman" panose="02020603050405020304" pitchFamily="18" charset="0"/>
            </a:rPr>
            <a:t>Metabolism</a:t>
          </a:r>
          <a:br>
            <a:rPr lang="en-IN" sz="2800" b="0" i="1" kern="1200" dirty="0">
              <a:solidFill>
                <a:schemeClr val="tx1"/>
              </a:solidFill>
              <a:latin typeface="Times New Roman" panose="02020603050405020304" pitchFamily="18" charset="0"/>
              <a:cs typeface="Times New Roman" panose="02020603050405020304" pitchFamily="18" charset="0"/>
            </a:rPr>
          </a:br>
          <a:r>
            <a:rPr lang="en-IN" sz="2800" b="0" i="1" kern="1200" dirty="0">
              <a:solidFill>
                <a:schemeClr val="tx1"/>
              </a:solidFill>
              <a:latin typeface="Times New Roman" panose="02020603050405020304" pitchFamily="18" charset="0"/>
              <a:cs typeface="Times New Roman" panose="02020603050405020304" pitchFamily="18" charset="0"/>
            </a:rPr>
            <a:t>Expression</a:t>
          </a:r>
          <a:br>
            <a:rPr lang="en-IN" sz="2800" b="0" i="1" kern="1200" dirty="0">
              <a:solidFill>
                <a:schemeClr val="tx1"/>
              </a:solidFill>
              <a:latin typeface="Times New Roman" panose="02020603050405020304" pitchFamily="18" charset="0"/>
              <a:cs typeface="Times New Roman" panose="02020603050405020304" pitchFamily="18" charset="0"/>
            </a:rPr>
          </a:br>
          <a:r>
            <a:rPr lang="en-IN" sz="2800" b="0" i="1" kern="1200" dirty="0">
              <a:solidFill>
                <a:schemeClr val="tx1"/>
              </a:solidFill>
              <a:latin typeface="Times New Roman" panose="02020603050405020304" pitchFamily="18" charset="0"/>
              <a:cs typeface="Times New Roman" panose="02020603050405020304" pitchFamily="18" charset="0"/>
            </a:rPr>
            <a:t>Elimination</a:t>
          </a:r>
          <a:br>
            <a:rPr lang="en-GB" sz="2800" b="1" kern="1200" dirty="0">
              <a:solidFill>
                <a:schemeClr val="tx1"/>
              </a:solidFill>
              <a:latin typeface="Times New Roman" panose="02020603050405020304" pitchFamily="18" charset="0"/>
              <a:cs typeface="Times New Roman" panose="02020603050405020304" pitchFamily="18" charset="0"/>
            </a:rPr>
          </a:br>
          <a:endParaRPr lang="en-IN" sz="2800" kern="1200" dirty="0">
            <a:solidFill>
              <a:schemeClr val="tx1"/>
            </a:solidFill>
            <a:latin typeface="Times New Roman" panose="02020603050405020304" pitchFamily="18" charset="0"/>
            <a:cs typeface="Times New Roman" panose="02020603050405020304" pitchFamily="18" charset="0"/>
          </a:endParaRPr>
        </a:p>
      </dsp:txBody>
      <dsp:txXfrm>
        <a:off x="2193559" y="763322"/>
        <a:ext cx="3674619" cy="3674619"/>
      </dsp:txXfrm>
    </dsp:sp>
    <dsp:sp modelId="{75AD2AE7-0651-4B7A-B657-9D8B97740966}">
      <dsp:nvSpPr>
        <dsp:cNvPr id="0" name=""/>
        <dsp:cNvSpPr/>
      </dsp:nvSpPr>
      <dsp:spPr>
        <a:xfrm>
          <a:off x="5589877" y="2284"/>
          <a:ext cx="5196695" cy="5196695"/>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285991" tIns="35560" rIns="285991" bIns="35560" numCol="1" spcCol="1270" anchor="ctr" anchorCtr="0">
          <a:noAutofit/>
        </a:bodyPr>
        <a:lstStyle/>
        <a:p>
          <a:pPr marL="0" lvl="0" indent="0" algn="ctr" defTabSz="1244600" rtl="0">
            <a:lnSpc>
              <a:spcPct val="90000"/>
            </a:lnSpc>
            <a:spcBef>
              <a:spcPct val="0"/>
            </a:spcBef>
            <a:spcAft>
              <a:spcPct val="35000"/>
            </a:spcAft>
            <a:buNone/>
          </a:pPr>
          <a:r>
            <a:rPr lang="en-GB" sz="2800" b="1" kern="1200" dirty="0">
              <a:solidFill>
                <a:srgbClr val="FFFFFF"/>
              </a:solidFill>
              <a:latin typeface="Times New Roman" panose="02020603050405020304" pitchFamily="18" charset="0"/>
              <a:cs typeface="Times New Roman" panose="02020603050405020304" pitchFamily="18" charset="0"/>
            </a:rPr>
            <a:t>Pharmacodynamics (PD)</a:t>
          </a:r>
          <a:br>
            <a:rPr lang="en-GB" sz="2800" kern="1200" dirty="0">
              <a:solidFill>
                <a:srgbClr val="010000"/>
              </a:solidFill>
              <a:latin typeface="Franklin Gothic Medium"/>
            </a:rPr>
          </a:br>
          <a:br>
            <a:rPr lang="en-IN" sz="2800" kern="1200" dirty="0">
              <a:latin typeface="Franklin Gothic Medium"/>
            </a:rPr>
          </a:br>
          <a:r>
            <a:rPr lang="en-IN" sz="2800" kern="1200" dirty="0">
              <a:solidFill>
                <a:schemeClr val="tx1"/>
              </a:solidFill>
              <a:latin typeface="Franklin Gothic Medium"/>
            </a:rPr>
            <a:t> </a:t>
          </a:r>
          <a:r>
            <a:rPr lang="en-IN" sz="2800" i="1" kern="1200" dirty="0">
              <a:solidFill>
                <a:schemeClr val="tx1"/>
              </a:solidFill>
              <a:latin typeface="Times New Roman" panose="02020603050405020304" pitchFamily="18" charset="0"/>
              <a:cs typeface="Times New Roman" panose="02020603050405020304" pitchFamily="18" charset="0"/>
            </a:rPr>
            <a:t>Onset of Action</a:t>
          </a:r>
          <a:br>
            <a:rPr lang="en-IN" sz="2800" i="1" kern="1200" dirty="0">
              <a:solidFill>
                <a:schemeClr val="tx1"/>
              </a:solidFill>
              <a:latin typeface="Times New Roman" panose="02020603050405020304" pitchFamily="18" charset="0"/>
              <a:cs typeface="Times New Roman" panose="02020603050405020304" pitchFamily="18" charset="0"/>
            </a:rPr>
          </a:br>
          <a:r>
            <a:rPr lang="en-IN" sz="2800" i="1" kern="1200" dirty="0">
              <a:solidFill>
                <a:schemeClr val="tx1"/>
              </a:solidFill>
              <a:latin typeface="Times New Roman" panose="02020603050405020304" pitchFamily="18" charset="0"/>
              <a:cs typeface="Times New Roman" panose="02020603050405020304" pitchFamily="18" charset="0"/>
            </a:rPr>
            <a:t>Mechanism </a:t>
          </a:r>
          <a:br>
            <a:rPr lang="en-IN" sz="2800" i="1" kern="1200" dirty="0">
              <a:solidFill>
                <a:schemeClr val="tx1"/>
              </a:solidFill>
              <a:latin typeface="Times New Roman" panose="02020603050405020304" pitchFamily="18" charset="0"/>
              <a:cs typeface="Times New Roman" panose="02020603050405020304" pitchFamily="18" charset="0"/>
            </a:rPr>
          </a:br>
          <a:r>
            <a:rPr lang="en-IN" sz="2800" i="1" kern="1200" dirty="0">
              <a:solidFill>
                <a:schemeClr val="tx1"/>
              </a:solidFill>
              <a:latin typeface="Times New Roman" panose="02020603050405020304" pitchFamily="18" charset="0"/>
              <a:cs typeface="Times New Roman" panose="02020603050405020304" pitchFamily="18" charset="0"/>
            </a:rPr>
            <a:t>Therapeutics </a:t>
          </a:r>
          <a:br>
            <a:rPr lang="en-IN" sz="2800" i="1" kern="1200" dirty="0">
              <a:solidFill>
                <a:schemeClr val="tx1"/>
              </a:solidFill>
              <a:latin typeface="Times New Roman" panose="02020603050405020304" pitchFamily="18" charset="0"/>
              <a:cs typeface="Times New Roman" panose="02020603050405020304" pitchFamily="18" charset="0"/>
            </a:rPr>
          </a:br>
          <a:r>
            <a:rPr lang="en-IN" sz="2800" i="1" kern="1200" dirty="0">
              <a:solidFill>
                <a:schemeClr val="tx1"/>
              </a:solidFill>
              <a:latin typeface="Times New Roman" panose="02020603050405020304" pitchFamily="18" charset="0"/>
              <a:cs typeface="Times New Roman" panose="02020603050405020304" pitchFamily="18" charset="0"/>
            </a:rPr>
            <a:t> Duration of Effect</a:t>
          </a:r>
          <a:br>
            <a:rPr lang="en-IN" sz="2800" i="1" kern="1200" dirty="0">
              <a:solidFill>
                <a:schemeClr val="tx1"/>
              </a:solidFill>
              <a:latin typeface="Times New Roman" panose="02020603050405020304" pitchFamily="18" charset="0"/>
              <a:cs typeface="Times New Roman" panose="02020603050405020304" pitchFamily="18" charset="0"/>
            </a:rPr>
          </a:br>
          <a:r>
            <a:rPr lang="en-IN" sz="2800" i="1" kern="1200" dirty="0">
              <a:solidFill>
                <a:schemeClr val="tx1"/>
              </a:solidFill>
              <a:latin typeface="Times New Roman" panose="02020603050405020304" pitchFamily="18" charset="0"/>
              <a:cs typeface="Times New Roman" panose="02020603050405020304" pitchFamily="18" charset="0"/>
            </a:rPr>
            <a:t> Clinical Efficacy</a:t>
          </a:r>
          <a:endParaRPr lang="en-US" sz="2800" i="1" kern="1200" dirty="0">
            <a:solidFill>
              <a:schemeClr val="tx1"/>
            </a:solidFill>
            <a:latin typeface="Times New Roman" panose="02020603050405020304" pitchFamily="18" charset="0"/>
            <a:cs typeface="Times New Roman" panose="02020603050405020304" pitchFamily="18" charset="0"/>
          </a:endParaRPr>
        </a:p>
      </dsp:txBody>
      <dsp:txXfrm>
        <a:off x="6350915" y="763322"/>
        <a:ext cx="3674619" cy="367461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88AB48-D20B-3745-B6E4-927DA99CAA91}">
      <dsp:nvSpPr>
        <dsp:cNvPr id="0" name=""/>
        <dsp:cNvSpPr/>
      </dsp:nvSpPr>
      <dsp:spPr>
        <a:xfrm>
          <a:off x="0" y="0"/>
          <a:ext cx="1173941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9EEEACB-D214-864A-9B77-8F721923AA5E}">
      <dsp:nvSpPr>
        <dsp:cNvPr id="0" name=""/>
        <dsp:cNvSpPr/>
      </dsp:nvSpPr>
      <dsp:spPr>
        <a:xfrm>
          <a:off x="0" y="0"/>
          <a:ext cx="11739417" cy="6153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rtl="0">
            <a:lnSpc>
              <a:spcPct val="90000"/>
            </a:lnSpc>
            <a:spcBef>
              <a:spcPct val="0"/>
            </a:spcBef>
            <a:spcAft>
              <a:spcPct val="35000"/>
            </a:spcAft>
            <a:buNone/>
          </a:pPr>
          <a:r>
            <a:rPr lang="en-US" sz="1800" kern="1200">
              <a:solidFill>
                <a:srgbClr val="000000"/>
              </a:solidFill>
              <a:latin typeface="Times New Roman"/>
              <a:ea typeface="Calibri"/>
              <a:cs typeface="Times New Roman"/>
            </a:rPr>
            <a:t>AB-1002 (NAN-101), a gene therapy targeting protein phosphatase 1 (PP1) to enhance hear function.</a:t>
          </a:r>
          <a:endParaRPr lang="en-US" sz="1800" kern="1200">
            <a:solidFill>
              <a:srgbClr val="000000"/>
            </a:solidFill>
            <a:latin typeface="Times New Roman"/>
            <a:cs typeface="Times New Roman"/>
          </a:endParaRPr>
        </a:p>
      </dsp:txBody>
      <dsp:txXfrm>
        <a:off x="0" y="0"/>
        <a:ext cx="11739417" cy="615354"/>
      </dsp:txXfrm>
    </dsp:sp>
    <dsp:sp modelId="{EF92FC12-44EF-CC41-A40B-4BA4306A6902}">
      <dsp:nvSpPr>
        <dsp:cNvPr id="0" name=""/>
        <dsp:cNvSpPr/>
      </dsp:nvSpPr>
      <dsp:spPr>
        <a:xfrm>
          <a:off x="0" y="615354"/>
          <a:ext cx="1173941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245ADEC-7B2D-0C40-BD4D-00C73D9DCF59}">
      <dsp:nvSpPr>
        <dsp:cNvPr id="0" name=""/>
        <dsp:cNvSpPr/>
      </dsp:nvSpPr>
      <dsp:spPr>
        <a:xfrm>
          <a:off x="0" y="615354"/>
          <a:ext cx="11739417" cy="6153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rtl="0">
            <a:lnSpc>
              <a:spcPct val="90000"/>
            </a:lnSpc>
            <a:spcBef>
              <a:spcPct val="0"/>
            </a:spcBef>
            <a:spcAft>
              <a:spcPct val="35000"/>
            </a:spcAft>
            <a:buNone/>
          </a:pPr>
          <a:r>
            <a:rPr lang="en-US" sz="1800" b="0" kern="1200">
              <a:solidFill>
                <a:srgbClr val="000000"/>
              </a:solidFill>
              <a:latin typeface="Times New Roman"/>
              <a:ea typeface="Calibri"/>
              <a:cs typeface="Times New Roman"/>
            </a:rPr>
            <a:t>AB-1002 is Administrated through</a:t>
          </a:r>
          <a:r>
            <a:rPr lang="en-US" sz="1800" b="1" kern="1200">
              <a:solidFill>
                <a:srgbClr val="000000"/>
              </a:solidFill>
              <a:latin typeface="Times New Roman"/>
              <a:ea typeface="Calibri"/>
              <a:cs typeface="Times New Roman"/>
            </a:rPr>
            <a:t> </a:t>
          </a:r>
          <a:r>
            <a:rPr lang="en-US" sz="1800" kern="1200">
              <a:solidFill>
                <a:srgbClr val="000000"/>
              </a:solidFill>
              <a:latin typeface="Times New Roman"/>
              <a:ea typeface="Calibri"/>
              <a:cs typeface="Times New Roman"/>
            </a:rPr>
            <a:t>Antegrade intracoronary artery infusion.</a:t>
          </a:r>
          <a:endParaRPr lang="en-US" sz="1800" kern="1200">
            <a:solidFill>
              <a:srgbClr val="000000"/>
            </a:solidFill>
            <a:latin typeface="Times New Roman"/>
            <a:cs typeface="Times New Roman"/>
          </a:endParaRPr>
        </a:p>
      </dsp:txBody>
      <dsp:txXfrm>
        <a:off x="0" y="615354"/>
        <a:ext cx="11739417" cy="615354"/>
      </dsp:txXfrm>
    </dsp:sp>
    <dsp:sp modelId="{E0CCF693-3E4C-495D-8FFC-083943F1E7CC}">
      <dsp:nvSpPr>
        <dsp:cNvPr id="0" name=""/>
        <dsp:cNvSpPr/>
      </dsp:nvSpPr>
      <dsp:spPr>
        <a:xfrm>
          <a:off x="0" y="1230709"/>
          <a:ext cx="1173941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867D6C2-153E-4547-8C0C-8B8D6DCEE86D}">
      <dsp:nvSpPr>
        <dsp:cNvPr id="0" name=""/>
        <dsp:cNvSpPr/>
      </dsp:nvSpPr>
      <dsp:spPr>
        <a:xfrm>
          <a:off x="0" y="1230709"/>
          <a:ext cx="11739417" cy="6153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rtl="0">
            <a:lnSpc>
              <a:spcPct val="90000"/>
            </a:lnSpc>
            <a:spcBef>
              <a:spcPct val="0"/>
            </a:spcBef>
            <a:spcAft>
              <a:spcPct val="35000"/>
            </a:spcAft>
            <a:buNone/>
          </a:pPr>
          <a:r>
            <a:rPr lang="en-US" sz="1800" kern="1200">
              <a:solidFill>
                <a:srgbClr val="000000"/>
              </a:solidFill>
              <a:latin typeface="Times New Roman"/>
              <a:cs typeface="Times New Roman"/>
            </a:rPr>
            <a:t>Phase I and Phase II trials conducted, involving 150 participants with NYHA Class III </a:t>
          </a:r>
          <a:r>
            <a:rPr lang="en-US" sz="1800" kern="1200">
              <a:solidFill>
                <a:srgbClr val="000000"/>
              </a:solidFill>
              <a:latin typeface="Times New Roman"/>
              <a:ea typeface="Calibri"/>
              <a:cs typeface="Times New Roman"/>
            </a:rPr>
            <a:t>heart failure and non-ischemic cardiomyopathy.</a:t>
          </a:r>
          <a:endParaRPr lang="en-US" sz="1800" kern="1200">
            <a:solidFill>
              <a:srgbClr val="000000"/>
            </a:solidFill>
            <a:latin typeface="Franklin Gothic Medium"/>
            <a:cs typeface="Times New Roman"/>
          </a:endParaRPr>
        </a:p>
      </dsp:txBody>
      <dsp:txXfrm>
        <a:off x="0" y="1230709"/>
        <a:ext cx="11739417" cy="615354"/>
      </dsp:txXfrm>
    </dsp:sp>
    <dsp:sp modelId="{FDDA28F6-954C-4120-B539-3FADEAED6279}">
      <dsp:nvSpPr>
        <dsp:cNvPr id="0" name=""/>
        <dsp:cNvSpPr/>
      </dsp:nvSpPr>
      <dsp:spPr>
        <a:xfrm>
          <a:off x="0" y="1846064"/>
          <a:ext cx="1173941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A301F55-A25A-4951-B764-900E9A2C333C}">
      <dsp:nvSpPr>
        <dsp:cNvPr id="0" name=""/>
        <dsp:cNvSpPr/>
      </dsp:nvSpPr>
      <dsp:spPr>
        <a:xfrm>
          <a:off x="0" y="1846064"/>
          <a:ext cx="11739417" cy="6153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rtl="0">
            <a:lnSpc>
              <a:spcPct val="90000"/>
            </a:lnSpc>
            <a:spcBef>
              <a:spcPct val="0"/>
            </a:spcBef>
            <a:spcAft>
              <a:spcPct val="35000"/>
            </a:spcAft>
            <a:buNone/>
          </a:pPr>
          <a:r>
            <a:rPr lang="en-US" sz="1800" kern="1200">
              <a:solidFill>
                <a:srgbClr val="000000"/>
              </a:solidFill>
              <a:latin typeface="Times New Roman"/>
              <a:ea typeface="Calibri"/>
              <a:cs typeface="Times New Roman"/>
            </a:rPr>
            <a:t>Improvement in heart function, quality of life, adverse events assessed.</a:t>
          </a:r>
          <a:endParaRPr lang="en-US" sz="1800" kern="1200">
            <a:latin typeface="Times New Roman"/>
            <a:ea typeface="Calibri"/>
            <a:cs typeface="Times New Roman"/>
          </a:endParaRPr>
        </a:p>
      </dsp:txBody>
      <dsp:txXfrm>
        <a:off x="0" y="1846064"/>
        <a:ext cx="11739417" cy="615354"/>
      </dsp:txXfrm>
    </dsp:sp>
    <dsp:sp modelId="{1EE3D346-F09C-4B15-BFE4-BE4643B0A8E6}">
      <dsp:nvSpPr>
        <dsp:cNvPr id="0" name=""/>
        <dsp:cNvSpPr/>
      </dsp:nvSpPr>
      <dsp:spPr>
        <a:xfrm>
          <a:off x="0" y="2461419"/>
          <a:ext cx="1173941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872F00A-9BB6-4FD3-B19D-9F09704B1CAF}">
      <dsp:nvSpPr>
        <dsp:cNvPr id="0" name=""/>
        <dsp:cNvSpPr/>
      </dsp:nvSpPr>
      <dsp:spPr>
        <a:xfrm>
          <a:off x="0" y="2461419"/>
          <a:ext cx="11739417" cy="6153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rtl="0">
            <a:lnSpc>
              <a:spcPct val="90000"/>
            </a:lnSpc>
            <a:spcBef>
              <a:spcPct val="0"/>
            </a:spcBef>
            <a:spcAft>
              <a:spcPct val="35000"/>
            </a:spcAft>
            <a:buNone/>
          </a:pPr>
          <a:r>
            <a:rPr lang="en-US" sz="1800" kern="1200" err="1">
              <a:solidFill>
                <a:srgbClr val="000000"/>
              </a:solidFill>
              <a:latin typeface="Times New Roman"/>
              <a:cs typeface="Times New Roman"/>
            </a:rPr>
            <a:t>Viralgen</a:t>
          </a:r>
          <a:r>
            <a:rPr lang="en-US" sz="1800" kern="1200">
              <a:solidFill>
                <a:srgbClr val="000000"/>
              </a:solidFill>
              <a:latin typeface="Times New Roman"/>
              <a:cs typeface="Times New Roman"/>
            </a:rPr>
            <a:t> Vector Core</a:t>
          </a:r>
          <a:r>
            <a:rPr lang="en-US" sz="1800" kern="1200">
              <a:solidFill>
                <a:srgbClr val="010000"/>
              </a:solidFill>
              <a:latin typeface="Times New Roman"/>
              <a:cs typeface="Times New Roman"/>
            </a:rPr>
            <a:t> the manufacturer of AB-1002.</a:t>
          </a:r>
        </a:p>
      </dsp:txBody>
      <dsp:txXfrm>
        <a:off x="0" y="2461419"/>
        <a:ext cx="11739417" cy="615354"/>
      </dsp:txXfrm>
    </dsp:sp>
    <dsp:sp modelId="{297A3B2B-9809-49A6-84C1-385F4CE15721}">
      <dsp:nvSpPr>
        <dsp:cNvPr id="0" name=""/>
        <dsp:cNvSpPr/>
      </dsp:nvSpPr>
      <dsp:spPr>
        <a:xfrm>
          <a:off x="0" y="3076773"/>
          <a:ext cx="1173941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3C3DB06-D7E7-4D02-A999-0E795C2E62F7}">
      <dsp:nvSpPr>
        <dsp:cNvPr id="0" name=""/>
        <dsp:cNvSpPr/>
      </dsp:nvSpPr>
      <dsp:spPr>
        <a:xfrm>
          <a:off x="0" y="3076773"/>
          <a:ext cx="11739417" cy="6153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rtl="0">
            <a:lnSpc>
              <a:spcPct val="90000"/>
            </a:lnSpc>
            <a:spcBef>
              <a:spcPct val="0"/>
            </a:spcBef>
            <a:spcAft>
              <a:spcPct val="35000"/>
            </a:spcAft>
            <a:buNone/>
          </a:pPr>
          <a:r>
            <a:rPr lang="en-US" sz="1800" kern="1200">
              <a:solidFill>
                <a:srgbClr val="000000"/>
              </a:solidFill>
              <a:latin typeface="Times New Roman"/>
              <a:cs typeface="Times New Roman"/>
            </a:rPr>
            <a:t>Data privacy, legislative transparency</a:t>
          </a:r>
          <a:r>
            <a:rPr lang="en-US" sz="1800" kern="1200">
              <a:solidFill>
                <a:srgbClr val="010000"/>
              </a:solidFill>
              <a:latin typeface="Times New Roman"/>
              <a:cs typeface="Times New Roman"/>
            </a:rPr>
            <a:t>, are the Ethical constraints faced. </a:t>
          </a:r>
          <a:endParaRPr lang="en-US" sz="1800" kern="1200">
            <a:solidFill>
              <a:srgbClr val="010000"/>
            </a:solidFill>
            <a:latin typeface="Franklin Gothic Medium"/>
            <a:cs typeface="Times New Roman"/>
          </a:endParaRPr>
        </a:p>
      </dsp:txBody>
      <dsp:txXfrm>
        <a:off x="0" y="3076773"/>
        <a:ext cx="11739417" cy="615354"/>
      </dsp:txXfrm>
    </dsp:sp>
    <dsp:sp modelId="{107FF10A-1D42-4219-BF20-DED3F1212CE7}">
      <dsp:nvSpPr>
        <dsp:cNvPr id="0" name=""/>
        <dsp:cNvSpPr/>
      </dsp:nvSpPr>
      <dsp:spPr>
        <a:xfrm>
          <a:off x="0" y="3692128"/>
          <a:ext cx="1173941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873ECE6-162C-433D-85A8-14BCF4621A19}">
      <dsp:nvSpPr>
        <dsp:cNvPr id="0" name=""/>
        <dsp:cNvSpPr/>
      </dsp:nvSpPr>
      <dsp:spPr>
        <a:xfrm>
          <a:off x="0" y="3692128"/>
          <a:ext cx="11739417" cy="6153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rtl="0">
            <a:lnSpc>
              <a:spcPct val="90000"/>
            </a:lnSpc>
            <a:spcBef>
              <a:spcPct val="0"/>
            </a:spcBef>
            <a:spcAft>
              <a:spcPct val="35000"/>
            </a:spcAft>
            <a:buNone/>
          </a:pPr>
          <a:r>
            <a:rPr lang="en-US" sz="1800" kern="1200">
              <a:solidFill>
                <a:srgbClr val="000000"/>
              </a:solidFill>
              <a:latin typeface="Times New Roman"/>
              <a:cs typeface="Times New Roman"/>
            </a:rPr>
            <a:t>Contrasted with </a:t>
          </a:r>
          <a:r>
            <a:rPr lang="en-US" sz="1800" kern="1200" err="1">
              <a:solidFill>
                <a:srgbClr val="000000"/>
              </a:solidFill>
              <a:latin typeface="Times New Roman"/>
              <a:cs typeface="Times New Roman"/>
            </a:rPr>
            <a:t>Farxiga</a:t>
          </a:r>
          <a:r>
            <a:rPr lang="en-US" sz="1800" kern="1200">
              <a:solidFill>
                <a:srgbClr val="000000"/>
              </a:solidFill>
              <a:latin typeface="Times New Roman"/>
              <a:cs typeface="Times New Roman"/>
            </a:rPr>
            <a:t> and </a:t>
          </a:r>
          <a:r>
            <a:rPr lang="en-US" sz="1800" kern="1200" err="1">
              <a:solidFill>
                <a:srgbClr val="000000"/>
              </a:solidFill>
              <a:latin typeface="Times New Roman"/>
              <a:cs typeface="Times New Roman"/>
            </a:rPr>
            <a:t>Verquvo</a:t>
          </a:r>
          <a:r>
            <a:rPr lang="en-US" sz="1800" kern="1200">
              <a:solidFill>
                <a:srgbClr val="000000"/>
              </a:solidFill>
              <a:latin typeface="Times New Roman"/>
              <a:cs typeface="Times New Roman"/>
            </a:rPr>
            <a:t>, AB-1002 targets underlying CHF processes potentially revolutionizing treatment.</a:t>
          </a:r>
          <a:endParaRPr lang="en-US" sz="1800" kern="1200">
            <a:solidFill>
              <a:srgbClr val="010000"/>
            </a:solidFill>
            <a:latin typeface="Franklin Gothic Medium"/>
            <a:cs typeface="Times New Roman"/>
          </a:endParaRPr>
        </a:p>
      </dsp:txBody>
      <dsp:txXfrm>
        <a:off x="0" y="3692128"/>
        <a:ext cx="11739417" cy="615354"/>
      </dsp:txXfrm>
    </dsp:sp>
    <dsp:sp modelId="{0D7F0462-EF14-416B-ACB4-77427771FF85}">
      <dsp:nvSpPr>
        <dsp:cNvPr id="0" name=""/>
        <dsp:cNvSpPr/>
      </dsp:nvSpPr>
      <dsp:spPr>
        <a:xfrm>
          <a:off x="0" y="4307483"/>
          <a:ext cx="1173941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21B2D51-B354-4256-8311-416067B85E1C}">
      <dsp:nvSpPr>
        <dsp:cNvPr id="0" name=""/>
        <dsp:cNvSpPr/>
      </dsp:nvSpPr>
      <dsp:spPr>
        <a:xfrm>
          <a:off x="0" y="4307483"/>
          <a:ext cx="11739417" cy="6153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rtl="0">
            <a:lnSpc>
              <a:spcPct val="90000"/>
            </a:lnSpc>
            <a:spcBef>
              <a:spcPct val="0"/>
            </a:spcBef>
            <a:spcAft>
              <a:spcPct val="35000"/>
            </a:spcAft>
            <a:buNone/>
          </a:pPr>
          <a:r>
            <a:rPr lang="en-US" sz="1800" b="0" kern="1200">
              <a:solidFill>
                <a:srgbClr val="000000"/>
              </a:solidFill>
              <a:latin typeface="Times New Roman"/>
              <a:cs typeface="Times New Roman"/>
            </a:rPr>
            <a:t>AB-1002</a:t>
          </a:r>
          <a:r>
            <a:rPr lang="en-US" sz="1800" b="1" kern="1200">
              <a:solidFill>
                <a:srgbClr val="000000"/>
              </a:solidFill>
              <a:latin typeface="Times New Roman"/>
              <a:cs typeface="Times New Roman"/>
            </a:rPr>
            <a:t> </a:t>
          </a:r>
          <a:r>
            <a:rPr lang="en-US" sz="1800" kern="1200">
              <a:solidFill>
                <a:srgbClr val="000000"/>
              </a:solidFill>
              <a:latin typeface="Times New Roman"/>
              <a:cs typeface="Times New Roman"/>
            </a:rPr>
            <a:t>Could significantly benefit CHF patients worldwide with more effective and personalized treatment.</a:t>
          </a:r>
          <a:br>
            <a:rPr lang="en-US" sz="1800" kern="1200">
              <a:solidFill>
                <a:srgbClr val="000000"/>
              </a:solidFill>
              <a:latin typeface="Times New Roman"/>
              <a:cs typeface="Times New Roman"/>
            </a:rPr>
          </a:br>
          <a:br>
            <a:rPr lang="en-US" sz="1800" kern="1200">
              <a:solidFill>
                <a:srgbClr val="000000"/>
              </a:solidFill>
              <a:latin typeface="Times New Roman"/>
              <a:cs typeface="Times New Roman"/>
            </a:rPr>
          </a:br>
          <a:br>
            <a:rPr lang="en-US" sz="1800" kern="1200">
              <a:solidFill>
                <a:srgbClr val="000000"/>
              </a:solidFill>
              <a:latin typeface="Times New Roman"/>
              <a:cs typeface="Times New Roman"/>
            </a:rPr>
          </a:br>
          <a:endParaRPr lang="en-US" sz="1800" kern="1200">
            <a:solidFill>
              <a:srgbClr val="000000"/>
            </a:solidFill>
            <a:latin typeface="Times New Roman"/>
            <a:cs typeface="Times New Roman"/>
          </a:endParaRPr>
        </a:p>
      </dsp:txBody>
      <dsp:txXfrm>
        <a:off x="0" y="4307483"/>
        <a:ext cx="11739417" cy="615354"/>
      </dsp:txXfrm>
    </dsp:sp>
  </dsp:spTree>
</dsp:drawing>
</file>

<file path=ppt/diagrams/layout1.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enn3">
  <dgm:title val=""/>
  <dgm:desc val=""/>
  <dgm:catLst>
    <dgm:cat type="relationship" pri="2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fallback" val="2D"/>
        </dgm:alg>
      </dgm:if>
      <dgm:else name="Name3">
        <dgm:alg type="lin">
          <dgm:param type="fallback" val="2D"/>
          <dgm:param type="linDir" val="fromR"/>
        </dgm:alg>
      </dgm:else>
    </dgm:choose>
    <dgm:shape xmlns:r="http://schemas.openxmlformats.org/officeDocument/2006/relationships" r:blip="">
      <dgm:adjLst/>
    </dgm:shape>
    <dgm:presOf/>
    <dgm:constrLst>
      <dgm:constr type="w" for="ch" ptType="node" refType="w"/>
      <dgm:constr type="h" for="ch" ptType="node" refType="w" refFor="ch" refPtType="node"/>
      <dgm:constr type="w" for="ch" forName="space" refType="w" refFor="ch" refPtType="node" fact="-0.2"/>
      <dgm:constr type="primFontSz" for="ch" ptType="node" op="equ" val="65"/>
    </dgm:constrLst>
    <dgm:ruleLst/>
    <dgm:forEach name="Name4" axis="ch" ptType="node">
      <dgm:layoutNode name="Name5" styleLbl="vennNode1">
        <dgm:varLst>
          <dgm:bulletEnabled val="1"/>
        </dgm:varLst>
        <dgm:alg type="tx">
          <dgm:param type="txAnchorVertCh" val="mid"/>
          <dgm:param type="txAnchorHorzCh" val="ctr"/>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w" fact="0.156"/>
          <dgm:constr type="rMarg" refType="w" fact="0.156"/>
        </dgm:constrLst>
        <dgm:ruleLst>
          <dgm:rule type="primFontSz" val="5" fact="NaN" max="NaN"/>
        </dgm:ruleLst>
      </dgm:layoutNode>
      <dgm:forEach name="Name6"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43B725B-653D-4166-A8E9-72A38A1847CF}" type="datetimeFigureOut">
              <a:rPr lang="en-US"/>
              <a:t>4/18/2024</a:t>
            </a:fld>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E861E8E-D392-497B-BB21-122DD7C27CF3}" type="slidenum">
              <a:rPr/>
              <a:t>‹#›</a:t>
            </a:fld>
            <a:endParaRPr/>
          </a:p>
        </p:txBody>
      </p:sp>
    </p:spTree>
    <p:extLst>
      <p:ext uri="{BB962C8B-B14F-4D97-AF65-F5344CB8AC3E}">
        <p14:creationId xmlns:p14="http://schemas.microsoft.com/office/powerpoint/2010/main" val="120835309"/>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9T17:43:34.708"/>
    </inkml:context>
    <inkml:brush xml:id="br0">
      <inkml:brushProperty name="width" value="0.1" units="cm"/>
      <inkml:brushProperty name="height" value="0.1" units="cm"/>
      <inkml:brushProperty name="color" value="#FFFFFF"/>
    </inkml:brush>
  </inkml:definitions>
  <inkml:trace contextRef="#ctx0" brushRef="#br0">1 1 24575,'0'0'0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9T17:43:36.664"/>
    </inkml:context>
    <inkml:brush xml:id="br0">
      <inkml:brushProperty name="width" value="0.1" units="cm"/>
      <inkml:brushProperty name="height" value="0.1" units="cm"/>
      <inkml:brushProperty name="color" value="#FFFFFF"/>
    </inkml:brush>
  </inkml:definitions>
  <inkml:trace contextRef="#ctx0" brushRef="#br0">0 0 24575,'0'0'0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9T17:43:37.783"/>
    </inkml:context>
    <inkml:brush xml:id="br0">
      <inkml:brushProperty name="width" value="0.1" units="cm"/>
      <inkml:brushProperty name="height" value="0.1" units="cm"/>
      <inkml:brushProperty name="color" value="#FFFFFF"/>
    </inkml:brush>
  </inkml:definitions>
  <inkml:trace contextRef="#ctx0" brushRef="#br0">0 1 24575,'0'0'0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9T17:43:38.869"/>
    </inkml:context>
    <inkml:brush xml:id="br0">
      <inkml:brushProperty name="width" value="0.1" units="cm"/>
      <inkml:brushProperty name="height" value="0.1" units="cm"/>
      <inkml:brushProperty name="color" value="#FFFFFF"/>
    </inkml:brush>
  </inkml:definitions>
  <inkml:trace contextRef="#ctx0" brushRef="#br0">1 0 24575,'0'0'0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9T17:43:39.001"/>
    </inkml:context>
    <inkml:brush xml:id="br0">
      <inkml:brushProperty name="width" value="0.1" units="cm"/>
      <inkml:brushProperty name="height" value="0.1" units="cm"/>
      <inkml:brushProperty name="color" value="#FFFFFF"/>
    </inkml:brush>
  </inkml:definitions>
  <inkml:trace contextRef="#ctx0" brushRef="#br0">1 1 24575,'0'0'0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83F64CD-0576-4A9A-BD06-7889D6E60BDC}" type="datetimeFigureOut">
              <a:rPr lang="en-US"/>
              <a:t>4/18/2024</a:t>
            </a:fld>
            <a:endParaRP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555D449-B875-4B8D-8E66-224D27E54C9A}" type="slidenum">
              <a:rPr/>
              <a:t>‹#›</a:t>
            </a:fld>
            <a:endParaRPr/>
          </a:p>
        </p:txBody>
      </p:sp>
    </p:spTree>
    <p:extLst>
      <p:ext uri="{BB962C8B-B14F-4D97-AF65-F5344CB8AC3E}">
        <p14:creationId xmlns:p14="http://schemas.microsoft.com/office/powerpoint/2010/main" val="13499799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9555D449-B875-4B8D-8E66-224D27E54C9A}" type="slidenum">
              <a:rPr lang="en-IN" smtClean="0"/>
              <a:t>6</a:t>
            </a:fld>
            <a:endParaRPr lang="en-IN"/>
          </a:p>
        </p:txBody>
      </p:sp>
    </p:spTree>
    <p:extLst>
      <p:ext uri="{BB962C8B-B14F-4D97-AF65-F5344CB8AC3E}">
        <p14:creationId xmlns:p14="http://schemas.microsoft.com/office/powerpoint/2010/main" val="33047494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9555D449-B875-4B8D-8E66-224D27E54C9A}" type="slidenum">
              <a:rPr lang="en-IN" smtClean="0"/>
              <a:t>7</a:t>
            </a:fld>
            <a:endParaRPr lang="en-IN"/>
          </a:p>
        </p:txBody>
      </p:sp>
    </p:spTree>
    <p:extLst>
      <p:ext uri="{BB962C8B-B14F-4D97-AF65-F5344CB8AC3E}">
        <p14:creationId xmlns:p14="http://schemas.microsoft.com/office/powerpoint/2010/main" val="263835474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gradFill flip="none" rotWithShape="1">
          <a:gsLst>
            <a:gs pos="0">
              <a:srgbClr val="D9D9D9"/>
            </a:gs>
            <a:gs pos="100000">
              <a:schemeClr val="bg1"/>
            </a:gs>
          </a:gsLst>
          <a:lin ang="8100000" scaled="0"/>
          <a:tileRect/>
        </a:gra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26225" y="1828800"/>
            <a:ext cx="4098175" cy="3177380"/>
          </a:xfrm>
        </p:spPr>
        <p:txBody>
          <a:bodyPr anchor="b">
            <a:normAutofit/>
          </a:bodyPr>
          <a:lstStyle>
            <a:lvl1pPr algn="l">
              <a:lnSpc>
                <a:spcPct val="80000"/>
              </a:lnSpc>
              <a:defRPr sz="5400">
                <a:solidFill>
                  <a:schemeClr val="accent1"/>
                </a:solidFill>
              </a:defRPr>
            </a:lvl1pPr>
          </a:lstStyle>
          <a:p>
            <a:r>
              <a:rPr lang="en-US"/>
              <a:t>Click to edit Master title style</a:t>
            </a:r>
            <a:endParaRPr/>
          </a:p>
        </p:txBody>
      </p:sp>
      <p:sp>
        <p:nvSpPr>
          <p:cNvPr id="3" name="Subtitle 2"/>
          <p:cNvSpPr>
            <a:spLocks noGrp="1"/>
          </p:cNvSpPr>
          <p:nvPr>
            <p:ph type="subTitle" idx="1"/>
          </p:nvPr>
        </p:nvSpPr>
        <p:spPr>
          <a:xfrm>
            <a:off x="626225" y="5181600"/>
            <a:ext cx="4098175" cy="685800"/>
          </a:xfrm>
        </p:spPr>
        <p:txBody>
          <a:bodyPr>
            <a:normAutofit/>
          </a:bodyPr>
          <a:lstStyle>
            <a:lvl1pPr marL="0" indent="0" algn="l">
              <a:buNone/>
              <a:defRPr sz="2000" cap="all" baseline="0">
                <a:solidFill>
                  <a:schemeClr val="tx1">
                    <a:lumMod val="50000"/>
                    <a:lumOff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a:p>
        </p:txBody>
      </p:sp>
      <p:pic>
        <p:nvPicPr>
          <p:cNvPr id="7" name="Picture 6" descr="EKG line"/>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5188688" y="-1"/>
            <a:ext cx="7000137" cy="6858001"/>
          </a:xfrm>
          <a:prstGeom prst="rect">
            <a:avLst/>
          </a:prstGeom>
        </p:spPr>
      </p:pic>
    </p:spTree>
    <p:extLst>
      <p:ext uri="{BB962C8B-B14F-4D97-AF65-F5344CB8AC3E}">
        <p14:creationId xmlns:p14="http://schemas.microsoft.com/office/powerpoint/2010/main" val="79886275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37CC0096-1860-4642-9CD2-0079EA5E7CD1}" type="datetimeFigureOut">
              <a:rPr lang="en-US"/>
              <a:t>4/18/2024</a:t>
            </a:fld>
            <a:endParaRPr/>
          </a:p>
        </p:txBody>
      </p:sp>
      <p:sp>
        <p:nvSpPr>
          <p:cNvPr id="6" name="Slide Number Placeholder 5"/>
          <p:cNvSpPr>
            <a:spLocks noGrp="1"/>
          </p:cNvSpPr>
          <p:nvPr>
            <p:ph type="sldNum" sz="quarter" idx="12"/>
          </p:nvPr>
        </p:nvSpPr>
        <p:spPr/>
        <p:txBody>
          <a:bodyPr/>
          <a:lstStyle/>
          <a:p>
            <a:fld id="{E31375A4-56A4-47D6-9801-1991572033F7}" type="slidenum">
              <a:rPr/>
              <a:t>‹#›</a:t>
            </a:fld>
            <a:endParaRPr/>
          </a:p>
        </p:txBody>
      </p:sp>
    </p:spTree>
    <p:extLst>
      <p:ext uri="{BB962C8B-B14F-4D97-AF65-F5344CB8AC3E}">
        <p14:creationId xmlns:p14="http://schemas.microsoft.com/office/powerpoint/2010/main" val="247715422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descr="Rectangle"/>
          <p:cNvSpPr/>
          <p:nvPr/>
        </p:nvSpPr>
        <p:spPr>
          <a:xfrm>
            <a:off x="9982200" y="0"/>
            <a:ext cx="2209800" cy="6858000"/>
          </a:xfrm>
          <a:prstGeom prst="rect">
            <a:avLst/>
          </a:prstGeom>
          <a:gradFill flip="none" rotWithShape="1">
            <a:gsLst>
              <a:gs pos="0">
                <a:schemeClr val="accent1"/>
              </a:gs>
              <a:gs pos="100000">
                <a:schemeClr val="accent1">
                  <a:lumMod val="7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Vertical Title 1"/>
          <p:cNvSpPr>
            <a:spLocks noGrp="1"/>
          </p:cNvSpPr>
          <p:nvPr>
            <p:ph type="title" orient="vert"/>
          </p:nvPr>
        </p:nvSpPr>
        <p:spPr>
          <a:xfrm>
            <a:off x="10058399" y="457201"/>
            <a:ext cx="2057401" cy="5943600"/>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609600" y="457200"/>
            <a:ext cx="9067800" cy="594359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37CC0096-1860-4642-9CD2-0079EA5E7CD1}" type="datetimeFigureOut">
              <a:rPr lang="en-US"/>
              <a:t>4/18/2024</a:t>
            </a:fld>
            <a:endParaRPr/>
          </a:p>
        </p:txBody>
      </p:sp>
      <p:sp>
        <p:nvSpPr>
          <p:cNvPr id="6" name="Slide Number Placeholder 5"/>
          <p:cNvSpPr>
            <a:spLocks noGrp="1"/>
          </p:cNvSpPr>
          <p:nvPr>
            <p:ph type="sldNum" sz="quarter" idx="12"/>
          </p:nvPr>
        </p:nvSpPr>
        <p:spPr/>
        <p:txBody>
          <a:bodyPr/>
          <a:lstStyle/>
          <a:p>
            <a:fld id="{E31375A4-56A4-47D6-9801-1991572033F7}" type="slidenum">
              <a:rPr/>
              <a:t>‹#›</a:t>
            </a:fld>
            <a:endParaRPr/>
          </a:p>
        </p:txBody>
      </p:sp>
    </p:spTree>
    <p:extLst>
      <p:ext uri="{BB962C8B-B14F-4D97-AF65-F5344CB8AC3E}">
        <p14:creationId xmlns:p14="http://schemas.microsoft.com/office/powerpoint/2010/main" val="252463502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37CC0096-1860-4642-9CD2-0079EA5E7CD1}" type="datetimeFigureOut">
              <a:rPr lang="en-US"/>
              <a:t>4/18/2024</a:t>
            </a:fld>
            <a:endParaRPr/>
          </a:p>
        </p:txBody>
      </p:sp>
      <p:sp>
        <p:nvSpPr>
          <p:cNvPr id="6" name="Slide Number Placeholder 5"/>
          <p:cNvSpPr>
            <a:spLocks noGrp="1"/>
          </p:cNvSpPr>
          <p:nvPr>
            <p:ph type="sldNum" sz="quarter" idx="12"/>
          </p:nvPr>
        </p:nvSpPr>
        <p:spPr/>
        <p:txBody>
          <a:bodyPr/>
          <a:lstStyle/>
          <a:p>
            <a:fld id="{E31375A4-56A4-47D6-9801-1991572033F7}" type="slidenum">
              <a:rPr/>
              <a:t>‹#›</a:t>
            </a:fld>
            <a:endParaRPr/>
          </a:p>
        </p:txBody>
      </p:sp>
    </p:spTree>
    <p:extLst>
      <p:ext uri="{BB962C8B-B14F-4D97-AF65-F5344CB8AC3E}">
        <p14:creationId xmlns:p14="http://schemas.microsoft.com/office/powerpoint/2010/main" val="311244411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Section Header">
    <p:bg>
      <p:bgPr>
        <a:gradFill flip="none" rotWithShape="1">
          <a:gsLst>
            <a:gs pos="0">
              <a:schemeClr val="accent1"/>
            </a:gs>
            <a:gs pos="100000">
              <a:schemeClr val="accent1">
                <a:lumMod val="75000"/>
              </a:schemeClr>
            </a:gs>
          </a:gsLst>
          <a:lin ang="5400000" scaled="0"/>
          <a:tileRect/>
        </a:gradFill>
        <a:effectLst/>
      </p:bgPr>
    </p:bg>
    <p:spTree>
      <p:nvGrpSpPr>
        <p:cNvPr id="1" name=""/>
        <p:cNvGrpSpPr/>
        <p:nvPr/>
      </p:nvGrpSpPr>
      <p:grpSpPr>
        <a:xfrm>
          <a:off x="0" y="0"/>
          <a:ext cx="0" cy="0"/>
          <a:chOff x="0" y="0"/>
          <a:chExt cx="0" cy="0"/>
        </a:xfrm>
      </p:grpSpPr>
      <p:sp>
        <p:nvSpPr>
          <p:cNvPr id="7" name="Rectangle 6" descr="Rectangle"/>
          <p:cNvSpPr/>
          <p:nvPr/>
        </p:nvSpPr>
        <p:spPr>
          <a:xfrm>
            <a:off x="265112" y="228600"/>
            <a:ext cx="11658600" cy="6400800"/>
          </a:xfrm>
          <a:prstGeom prst="rect">
            <a:avLst/>
          </a:prstGeom>
          <a:noFill/>
          <a:ln w="15875">
            <a:gradFill flip="none" rotWithShape="1">
              <a:gsLst>
                <a:gs pos="0">
                  <a:schemeClr val="bg1">
                    <a:lumMod val="75000"/>
                  </a:schemeClr>
                </a:gs>
                <a:gs pos="100000">
                  <a:schemeClr val="bg1"/>
                </a:gs>
              </a:gsLst>
              <a:lin ang="2700000" scaled="1"/>
              <a:tileRect/>
            </a:gra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1066800" y="1828800"/>
            <a:ext cx="7772400" cy="3177380"/>
          </a:xfrm>
        </p:spPr>
        <p:txBody>
          <a:bodyPr anchor="b">
            <a:normAutofit/>
          </a:bodyPr>
          <a:lstStyle>
            <a:lvl1pPr>
              <a:lnSpc>
                <a:spcPct val="80000"/>
              </a:lnSpc>
              <a:defRPr sz="5400"/>
            </a:lvl1pPr>
          </a:lstStyle>
          <a:p>
            <a:r>
              <a:rPr lang="en-US"/>
              <a:t>Click to edit Master title style</a:t>
            </a:r>
            <a:endParaRPr/>
          </a:p>
        </p:txBody>
      </p:sp>
      <p:sp>
        <p:nvSpPr>
          <p:cNvPr id="3" name="Text Placeholder 2"/>
          <p:cNvSpPr>
            <a:spLocks noGrp="1"/>
          </p:cNvSpPr>
          <p:nvPr>
            <p:ph type="body" idx="1"/>
          </p:nvPr>
        </p:nvSpPr>
        <p:spPr>
          <a:xfrm>
            <a:off x="1066800" y="5181600"/>
            <a:ext cx="7772400" cy="685800"/>
          </a:xfrm>
        </p:spPr>
        <p:txBody>
          <a:bodyPr>
            <a:normAutofit/>
          </a:bodyPr>
          <a:lstStyle>
            <a:lvl1pPr marL="0" indent="0">
              <a:buNone/>
              <a:defRPr sz="2000" cap="all" baseline="0">
                <a:solidFill>
                  <a:schemeClr val="bg1"/>
                </a:solidFill>
              </a:defRPr>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Tree>
    <p:extLst>
      <p:ext uri="{BB962C8B-B14F-4D97-AF65-F5344CB8AC3E}">
        <p14:creationId xmlns:p14="http://schemas.microsoft.com/office/powerpoint/2010/main" val="350677804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066800" y="1825624"/>
            <a:ext cx="4800600" cy="4575175"/>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324600" y="1825624"/>
            <a:ext cx="4800600" cy="4575175"/>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Footer Placeholder 5"/>
          <p:cNvSpPr>
            <a:spLocks noGrp="1"/>
          </p:cNvSpPr>
          <p:nvPr>
            <p:ph type="ftr" sz="quarter" idx="11"/>
          </p:nvPr>
        </p:nvSpPr>
        <p:spPr/>
        <p:txBody>
          <a:bodyPr/>
          <a:lstStyle/>
          <a:p>
            <a:endParaRPr/>
          </a:p>
        </p:txBody>
      </p:sp>
      <p:sp>
        <p:nvSpPr>
          <p:cNvPr id="5" name="Date Placeholder 4"/>
          <p:cNvSpPr>
            <a:spLocks noGrp="1"/>
          </p:cNvSpPr>
          <p:nvPr>
            <p:ph type="dt" sz="half" idx="10"/>
          </p:nvPr>
        </p:nvSpPr>
        <p:spPr/>
        <p:txBody>
          <a:bodyPr/>
          <a:lstStyle/>
          <a:p>
            <a:fld id="{37CC0096-1860-4642-9CD2-0079EA5E7CD1}" type="datetimeFigureOut">
              <a:rPr lang="en-US"/>
              <a:t>4/18/2024</a:t>
            </a:fld>
            <a:endParaRPr/>
          </a:p>
        </p:txBody>
      </p:sp>
      <p:sp>
        <p:nvSpPr>
          <p:cNvPr id="7" name="Slide Number Placeholder 6"/>
          <p:cNvSpPr>
            <a:spLocks noGrp="1"/>
          </p:cNvSpPr>
          <p:nvPr>
            <p:ph type="sldNum" sz="quarter" idx="12"/>
          </p:nvPr>
        </p:nvSpPr>
        <p:spPr/>
        <p:txBody>
          <a:bodyPr/>
          <a:lstStyle/>
          <a:p>
            <a:fld id="{E31375A4-56A4-47D6-9801-1991572033F7}" type="slidenum">
              <a:rPr/>
              <a:t>‹#›</a:t>
            </a:fld>
            <a:endParaRPr/>
          </a:p>
        </p:txBody>
      </p:sp>
    </p:spTree>
    <p:extLst>
      <p:ext uri="{BB962C8B-B14F-4D97-AF65-F5344CB8AC3E}">
        <p14:creationId xmlns:p14="http://schemas.microsoft.com/office/powerpoint/2010/main" val="404456794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Text Placeholder 2"/>
          <p:cNvSpPr>
            <a:spLocks noGrp="1"/>
          </p:cNvSpPr>
          <p:nvPr>
            <p:ph type="body" idx="1"/>
          </p:nvPr>
        </p:nvSpPr>
        <p:spPr>
          <a:xfrm>
            <a:off x="1066800" y="1828799"/>
            <a:ext cx="4800600" cy="762000"/>
          </a:xfrm>
        </p:spPr>
        <p:txBody>
          <a:bodyPr anchor="ctr">
            <a:noAutofit/>
          </a:bodyPr>
          <a:lstStyle>
            <a:lvl1pPr marL="0" indent="0">
              <a:buNone/>
              <a:defRPr sz="2400" b="0" cap="none" baseline="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6800" y="2590799"/>
            <a:ext cx="4800600" cy="3810033"/>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6324600" y="1828799"/>
            <a:ext cx="4800600" cy="762000"/>
          </a:xfrm>
        </p:spPr>
        <p:txBody>
          <a:bodyPr anchor="ctr">
            <a:noAutofit/>
          </a:bodyPr>
          <a:lstStyle>
            <a:lvl1pPr marL="0" indent="0">
              <a:buNone/>
              <a:defRPr sz="2400" b="0" cap="none" baseline="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24600" y="2590799"/>
            <a:ext cx="4800600" cy="3810033"/>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8" name="Footer Placeholder 7"/>
          <p:cNvSpPr>
            <a:spLocks noGrp="1"/>
          </p:cNvSpPr>
          <p:nvPr>
            <p:ph type="ftr" sz="quarter" idx="11"/>
          </p:nvPr>
        </p:nvSpPr>
        <p:spPr/>
        <p:txBody>
          <a:bodyPr/>
          <a:lstStyle/>
          <a:p>
            <a:endParaRPr/>
          </a:p>
        </p:txBody>
      </p:sp>
      <p:sp>
        <p:nvSpPr>
          <p:cNvPr id="7" name="Date Placeholder 6"/>
          <p:cNvSpPr>
            <a:spLocks noGrp="1"/>
          </p:cNvSpPr>
          <p:nvPr>
            <p:ph type="dt" sz="half" idx="10"/>
          </p:nvPr>
        </p:nvSpPr>
        <p:spPr/>
        <p:txBody>
          <a:bodyPr/>
          <a:lstStyle/>
          <a:p>
            <a:fld id="{37CC0096-1860-4642-9CD2-0079EA5E7CD1}" type="datetimeFigureOut">
              <a:rPr lang="en-US"/>
              <a:t>4/18/2024</a:t>
            </a:fld>
            <a:endParaRPr/>
          </a:p>
        </p:txBody>
      </p:sp>
      <p:sp>
        <p:nvSpPr>
          <p:cNvPr id="9" name="Slide Number Placeholder 8"/>
          <p:cNvSpPr>
            <a:spLocks noGrp="1"/>
          </p:cNvSpPr>
          <p:nvPr>
            <p:ph type="sldNum" sz="quarter" idx="12"/>
          </p:nvPr>
        </p:nvSpPr>
        <p:spPr/>
        <p:txBody>
          <a:bodyPr/>
          <a:lstStyle/>
          <a:p>
            <a:fld id="{E31375A4-56A4-47D6-9801-1991572033F7}" type="slidenum">
              <a:rPr/>
              <a:t>‹#›</a:t>
            </a:fld>
            <a:endParaRPr/>
          </a:p>
        </p:txBody>
      </p:sp>
    </p:spTree>
    <p:extLst>
      <p:ext uri="{BB962C8B-B14F-4D97-AF65-F5344CB8AC3E}">
        <p14:creationId xmlns:p14="http://schemas.microsoft.com/office/powerpoint/2010/main" val="339790656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4" name="Footer Placeholder 3"/>
          <p:cNvSpPr>
            <a:spLocks noGrp="1"/>
          </p:cNvSpPr>
          <p:nvPr>
            <p:ph type="ftr" sz="quarter" idx="11"/>
          </p:nvPr>
        </p:nvSpPr>
        <p:spPr/>
        <p:txBody>
          <a:bodyPr/>
          <a:lstStyle/>
          <a:p>
            <a:endParaRPr/>
          </a:p>
        </p:txBody>
      </p:sp>
      <p:sp>
        <p:nvSpPr>
          <p:cNvPr id="3" name="Date Placeholder 2"/>
          <p:cNvSpPr>
            <a:spLocks noGrp="1"/>
          </p:cNvSpPr>
          <p:nvPr>
            <p:ph type="dt" sz="half" idx="10"/>
          </p:nvPr>
        </p:nvSpPr>
        <p:spPr/>
        <p:txBody>
          <a:bodyPr/>
          <a:lstStyle/>
          <a:p>
            <a:fld id="{37CC0096-1860-4642-9CD2-0079EA5E7CD1}" type="datetimeFigureOut">
              <a:rPr lang="en-US"/>
              <a:t>4/18/2024</a:t>
            </a:fld>
            <a:endParaRPr/>
          </a:p>
        </p:txBody>
      </p:sp>
      <p:sp>
        <p:nvSpPr>
          <p:cNvPr id="5" name="Slide Number Placeholder 4"/>
          <p:cNvSpPr>
            <a:spLocks noGrp="1"/>
          </p:cNvSpPr>
          <p:nvPr>
            <p:ph type="sldNum" sz="quarter" idx="12"/>
          </p:nvPr>
        </p:nvSpPr>
        <p:spPr/>
        <p:txBody>
          <a:bodyPr/>
          <a:lstStyle/>
          <a:p>
            <a:fld id="{E31375A4-56A4-47D6-9801-1991572033F7}" type="slidenum">
              <a:rPr/>
              <a:t>‹#›</a:t>
            </a:fld>
            <a:endParaRPr/>
          </a:p>
        </p:txBody>
      </p:sp>
    </p:spTree>
    <p:extLst>
      <p:ext uri="{BB962C8B-B14F-4D97-AF65-F5344CB8AC3E}">
        <p14:creationId xmlns:p14="http://schemas.microsoft.com/office/powerpoint/2010/main" val="323897671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endParaRPr/>
          </a:p>
        </p:txBody>
      </p:sp>
      <p:sp>
        <p:nvSpPr>
          <p:cNvPr id="2" name="Date Placeholder 1"/>
          <p:cNvSpPr>
            <a:spLocks noGrp="1"/>
          </p:cNvSpPr>
          <p:nvPr>
            <p:ph type="dt" sz="half" idx="10"/>
          </p:nvPr>
        </p:nvSpPr>
        <p:spPr/>
        <p:txBody>
          <a:bodyPr/>
          <a:lstStyle/>
          <a:p>
            <a:fld id="{37CC0096-1860-4642-9CD2-0079EA5E7CD1}" type="datetimeFigureOut">
              <a:rPr lang="en-US"/>
              <a:t>4/18/2024</a:t>
            </a:fld>
            <a:endParaRPr/>
          </a:p>
        </p:txBody>
      </p:sp>
      <p:sp>
        <p:nvSpPr>
          <p:cNvPr id="4" name="Slide Number Placeholder 3"/>
          <p:cNvSpPr>
            <a:spLocks noGrp="1"/>
          </p:cNvSpPr>
          <p:nvPr>
            <p:ph type="sldNum" sz="quarter" idx="12"/>
          </p:nvPr>
        </p:nvSpPr>
        <p:spPr/>
        <p:txBody>
          <a:bodyPr/>
          <a:lstStyle/>
          <a:p>
            <a:fld id="{E31375A4-56A4-47D6-9801-1991572033F7}" type="slidenum">
              <a:rPr/>
              <a:t>‹#›</a:t>
            </a:fld>
            <a:endParaRPr/>
          </a:p>
        </p:txBody>
      </p:sp>
    </p:spTree>
    <p:extLst>
      <p:ext uri="{BB962C8B-B14F-4D97-AF65-F5344CB8AC3E}">
        <p14:creationId xmlns:p14="http://schemas.microsoft.com/office/powerpoint/2010/main" val="214681722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descr="Rectangle"/>
          <p:cNvSpPr/>
          <p:nvPr/>
        </p:nvSpPr>
        <p:spPr>
          <a:xfrm>
            <a:off x="7008812" y="0"/>
            <a:ext cx="5180013" cy="6858000"/>
          </a:xfrm>
          <a:prstGeom prst="rect">
            <a:avLst/>
          </a:prstGeom>
          <a:gradFill flip="none" rotWithShape="1">
            <a:gsLst>
              <a:gs pos="0">
                <a:schemeClr val="accent1"/>
              </a:gs>
              <a:gs pos="100000">
                <a:schemeClr val="accent1">
                  <a:lumMod val="7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Rectangle 8" descr="Rectangle"/>
          <p:cNvSpPr/>
          <p:nvPr/>
        </p:nvSpPr>
        <p:spPr>
          <a:xfrm>
            <a:off x="7255668" y="228600"/>
            <a:ext cx="4686300" cy="6400800"/>
          </a:xfrm>
          <a:prstGeom prst="rect">
            <a:avLst/>
          </a:prstGeom>
          <a:noFill/>
          <a:ln w="15875">
            <a:gradFill flip="none" rotWithShape="1">
              <a:gsLst>
                <a:gs pos="0">
                  <a:schemeClr val="bg1">
                    <a:lumMod val="75000"/>
                  </a:schemeClr>
                </a:gs>
                <a:gs pos="100000">
                  <a:schemeClr val="bg1">
                    <a:lumMod val="95000"/>
                  </a:schemeClr>
                </a:gs>
              </a:gsLst>
              <a:lin ang="2700000" scaled="1"/>
              <a:tileRect/>
            </a:gra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7632700" y="3200400"/>
            <a:ext cx="3932237" cy="1752600"/>
          </a:xfrm>
        </p:spPr>
        <p:txBody>
          <a:bodyPr anchor="b">
            <a:normAutofit/>
          </a:bodyPr>
          <a:lstStyle>
            <a:lvl1pPr>
              <a:defRPr sz="3600"/>
            </a:lvl1pPr>
          </a:lstStyle>
          <a:p>
            <a:r>
              <a:rPr lang="en-US"/>
              <a:t>Click to edit Master title style</a:t>
            </a:r>
            <a:endParaRPr/>
          </a:p>
        </p:txBody>
      </p:sp>
      <p:sp>
        <p:nvSpPr>
          <p:cNvPr id="3" name="Content Placeholder 2"/>
          <p:cNvSpPr>
            <a:spLocks noGrp="1"/>
          </p:cNvSpPr>
          <p:nvPr>
            <p:ph idx="1"/>
          </p:nvPr>
        </p:nvSpPr>
        <p:spPr>
          <a:xfrm>
            <a:off x="609600" y="457201"/>
            <a:ext cx="5943600" cy="59436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Text Placeholder 3"/>
          <p:cNvSpPr>
            <a:spLocks noGrp="1"/>
          </p:cNvSpPr>
          <p:nvPr>
            <p:ph type="body" sz="half" idx="2"/>
          </p:nvPr>
        </p:nvSpPr>
        <p:spPr>
          <a:xfrm>
            <a:off x="7632699" y="5029200"/>
            <a:ext cx="3932237" cy="1371600"/>
          </a:xfrm>
        </p:spPr>
        <p:txBody>
          <a:bodyPr>
            <a:normAutofit/>
          </a:bodyPr>
          <a:lstStyle>
            <a:lvl1pPr marL="0" inden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166737413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descr="Rectangle"/>
          <p:cNvSpPr/>
          <p:nvPr/>
        </p:nvSpPr>
        <p:spPr>
          <a:xfrm>
            <a:off x="7008812" y="0"/>
            <a:ext cx="5180013" cy="6858000"/>
          </a:xfrm>
          <a:prstGeom prst="rect">
            <a:avLst/>
          </a:prstGeom>
          <a:gradFill flip="none" rotWithShape="1">
            <a:gsLst>
              <a:gs pos="0">
                <a:schemeClr val="accent1"/>
              </a:gs>
              <a:gs pos="100000">
                <a:schemeClr val="accent1">
                  <a:lumMod val="7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Rectangle 8" descr="Rectangle"/>
          <p:cNvSpPr/>
          <p:nvPr/>
        </p:nvSpPr>
        <p:spPr>
          <a:xfrm>
            <a:off x="7255668" y="228600"/>
            <a:ext cx="4686300" cy="6400800"/>
          </a:xfrm>
          <a:prstGeom prst="rect">
            <a:avLst/>
          </a:prstGeom>
          <a:noFill/>
          <a:ln w="15875">
            <a:gradFill flip="none" rotWithShape="1">
              <a:gsLst>
                <a:gs pos="0">
                  <a:schemeClr val="bg1">
                    <a:lumMod val="75000"/>
                  </a:schemeClr>
                </a:gs>
                <a:gs pos="100000">
                  <a:schemeClr val="bg1">
                    <a:lumMod val="95000"/>
                  </a:schemeClr>
                </a:gs>
              </a:gsLst>
              <a:lin ang="2700000" scaled="1"/>
              <a:tileRect/>
            </a:gra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7635240" y="3200400"/>
            <a:ext cx="3932237" cy="1752600"/>
          </a:xfrm>
        </p:spPr>
        <p:txBody>
          <a:bodyPr anchor="b">
            <a:normAutofit/>
          </a:bodyPr>
          <a:lstStyle>
            <a:lvl1pPr>
              <a:defRPr sz="3600"/>
            </a:lvl1pPr>
          </a:lstStyle>
          <a:p>
            <a:r>
              <a:rPr lang="en-US"/>
              <a:t>Click to edit Master title style</a:t>
            </a:r>
            <a:endParaRPr/>
          </a:p>
        </p:txBody>
      </p:sp>
      <p:sp>
        <p:nvSpPr>
          <p:cNvPr id="3" name="Picture Placeholder 2" descr="An empty placeholder to add an image. Click on the placeholder and select the image that you wish to add."/>
          <p:cNvSpPr>
            <a:spLocks noGrp="1"/>
          </p:cNvSpPr>
          <p:nvPr>
            <p:ph type="pic" idx="1"/>
          </p:nvPr>
        </p:nvSpPr>
        <p:spPr>
          <a:xfrm>
            <a:off x="1" y="0"/>
            <a:ext cx="7008810" cy="6857999"/>
          </a:xfrm>
        </p:spPr>
        <p:txBody>
          <a:bodyPr tIns="45720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4" name="Text Placeholder 3"/>
          <p:cNvSpPr>
            <a:spLocks noGrp="1"/>
          </p:cNvSpPr>
          <p:nvPr>
            <p:ph type="body" sz="half" idx="2"/>
          </p:nvPr>
        </p:nvSpPr>
        <p:spPr>
          <a:xfrm>
            <a:off x="7635240" y="5029200"/>
            <a:ext cx="3932237" cy="1374648"/>
          </a:xfrm>
        </p:spPr>
        <p:txBody>
          <a:bodyPr/>
          <a:lstStyle>
            <a:lvl1pPr marL="0" inden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297724975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rgbClr val="D9D9D9"/>
            </a:gs>
            <a:gs pos="100000">
              <a:schemeClr val="bg1"/>
            </a:gs>
          </a:gsLst>
          <a:lin ang="16200000" scaled="1"/>
          <a:tileRect/>
        </a:gradFill>
        <a:effectLst/>
      </p:bgPr>
    </p:bg>
    <p:spTree>
      <p:nvGrpSpPr>
        <p:cNvPr id="1" name=""/>
        <p:cNvGrpSpPr/>
        <p:nvPr/>
      </p:nvGrpSpPr>
      <p:grpSpPr>
        <a:xfrm>
          <a:off x="0" y="0"/>
          <a:ext cx="0" cy="0"/>
          <a:chOff x="0" y="0"/>
          <a:chExt cx="0" cy="0"/>
        </a:xfrm>
      </p:grpSpPr>
      <p:sp>
        <p:nvSpPr>
          <p:cNvPr id="7" name="red bar" descr="Red bar"/>
          <p:cNvSpPr/>
          <p:nvPr/>
        </p:nvSpPr>
        <p:spPr>
          <a:xfrm>
            <a:off x="1" y="1"/>
            <a:ext cx="12188824" cy="1524000"/>
          </a:xfrm>
          <a:prstGeom prst="rect">
            <a:avLst/>
          </a:prstGeom>
          <a:gradFill flip="none" rotWithShape="1">
            <a:gsLst>
              <a:gs pos="0">
                <a:schemeClr val="accent1"/>
              </a:gs>
              <a:gs pos="100000">
                <a:schemeClr val="accent1">
                  <a:lumMod val="7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Placeholder 1"/>
          <p:cNvSpPr>
            <a:spLocks noGrp="1"/>
          </p:cNvSpPr>
          <p:nvPr>
            <p:ph type="title"/>
          </p:nvPr>
        </p:nvSpPr>
        <p:spPr>
          <a:xfrm>
            <a:off x="1066800" y="99220"/>
            <a:ext cx="10058400" cy="1325563"/>
          </a:xfrm>
          <a:prstGeom prst="rect">
            <a:avLst/>
          </a:prstGeom>
        </p:spPr>
        <p:txBody>
          <a:bodyPr vert="horz" lIns="91440" tIns="45720" rIns="91440" bIns="45720" rtlCol="0" anchor="ctr">
            <a:normAutofit/>
          </a:bodyPr>
          <a:lstStyle/>
          <a:p>
            <a:r>
              <a:rPr lang="en-US"/>
              <a:t>Click to edit Master title style</a:t>
            </a:r>
            <a:endParaRPr/>
          </a:p>
        </p:txBody>
      </p:sp>
      <p:sp>
        <p:nvSpPr>
          <p:cNvPr id="3" name="Text Placeholder 2"/>
          <p:cNvSpPr>
            <a:spLocks noGrp="1"/>
          </p:cNvSpPr>
          <p:nvPr>
            <p:ph type="body" idx="1"/>
          </p:nvPr>
        </p:nvSpPr>
        <p:spPr>
          <a:xfrm>
            <a:off x="1524000" y="1828799"/>
            <a:ext cx="9144000" cy="457200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3"/>
          </p:nvPr>
        </p:nvSpPr>
        <p:spPr>
          <a:xfrm>
            <a:off x="1066800" y="6481760"/>
            <a:ext cx="7848600" cy="239715"/>
          </a:xfrm>
          <a:prstGeom prst="rect">
            <a:avLst/>
          </a:prstGeom>
        </p:spPr>
        <p:txBody>
          <a:bodyPr vert="horz" lIns="91440" tIns="45720" rIns="91440" bIns="45720" rtlCol="0" anchor="ctr"/>
          <a:lstStyle>
            <a:lvl1pPr algn="l">
              <a:defRPr sz="1100">
                <a:solidFill>
                  <a:schemeClr val="tx1"/>
                </a:solidFill>
              </a:defRPr>
            </a:lvl1pPr>
          </a:lstStyle>
          <a:p>
            <a:endParaRPr lang="en-US"/>
          </a:p>
        </p:txBody>
      </p:sp>
      <p:sp>
        <p:nvSpPr>
          <p:cNvPr id="4" name="Date Placeholder 3"/>
          <p:cNvSpPr>
            <a:spLocks noGrp="1"/>
          </p:cNvSpPr>
          <p:nvPr>
            <p:ph type="dt" sz="half" idx="2"/>
          </p:nvPr>
        </p:nvSpPr>
        <p:spPr>
          <a:xfrm>
            <a:off x="9067800" y="6465885"/>
            <a:ext cx="1066800" cy="239715"/>
          </a:xfrm>
          <a:prstGeom prst="rect">
            <a:avLst/>
          </a:prstGeom>
        </p:spPr>
        <p:txBody>
          <a:bodyPr vert="horz" lIns="91440" tIns="45720" rIns="91440" bIns="45720" rtlCol="0" anchor="ctr"/>
          <a:lstStyle>
            <a:lvl1pPr algn="r">
              <a:defRPr sz="1100">
                <a:solidFill>
                  <a:schemeClr val="tx1"/>
                </a:solidFill>
              </a:defRPr>
            </a:lvl1pPr>
          </a:lstStyle>
          <a:p>
            <a:fld id="{37CC0096-1860-4642-9CD2-0079EA5E7CD1}" type="datetimeFigureOut">
              <a:rPr lang="en-US" smtClean="0"/>
              <a:pPr/>
              <a:t>4/18/2024</a:t>
            </a:fld>
            <a:endParaRPr lang="en-US"/>
          </a:p>
        </p:txBody>
      </p:sp>
      <p:sp>
        <p:nvSpPr>
          <p:cNvPr id="6" name="Slide Number Placeholder 5"/>
          <p:cNvSpPr>
            <a:spLocks noGrp="1"/>
          </p:cNvSpPr>
          <p:nvPr>
            <p:ph type="sldNum" sz="quarter" idx="4"/>
          </p:nvPr>
        </p:nvSpPr>
        <p:spPr>
          <a:xfrm>
            <a:off x="10287000" y="6481760"/>
            <a:ext cx="838200" cy="239715"/>
          </a:xfrm>
          <a:prstGeom prst="rect">
            <a:avLst/>
          </a:prstGeom>
        </p:spPr>
        <p:txBody>
          <a:bodyPr vert="horz" lIns="91440" tIns="45720" rIns="91440" bIns="45720" rtlCol="0" anchor="ctr"/>
          <a:lstStyle>
            <a:lvl1pPr algn="r">
              <a:defRPr sz="1100">
                <a:solidFill>
                  <a:schemeClr val="tx1"/>
                </a:solidFill>
              </a:defRPr>
            </a:lvl1pPr>
          </a:lstStyle>
          <a:p>
            <a:fld id="{E31375A4-56A4-47D6-9801-1991572033F7}" type="slidenum">
              <a:rPr lang="en-US" smtClean="0"/>
              <a:pPr/>
              <a:t>‹#›</a:t>
            </a:fld>
            <a:endParaRPr lang="en-US"/>
          </a:p>
        </p:txBody>
      </p:sp>
    </p:spTree>
    <p:extLst>
      <p:ext uri="{BB962C8B-B14F-4D97-AF65-F5344CB8AC3E}">
        <p14:creationId xmlns:p14="http://schemas.microsoft.com/office/powerpoint/2010/main" val="19432598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xStyles>
    <p:titleStyle>
      <a:lvl1pPr algn="l" defTabSz="914400" rtl="0" eaLnBrk="1" latinLnBrk="0" hangingPunct="1">
        <a:lnSpc>
          <a:spcPct val="90000"/>
        </a:lnSpc>
        <a:spcBef>
          <a:spcPct val="0"/>
        </a:spcBef>
        <a:buNone/>
        <a:defRPr sz="36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800"/>
        </a:spcBef>
        <a:buSzPct val="100000"/>
        <a:buFont typeface="Arial" pitchFamily="34" charset="0"/>
        <a:buChar char="▪"/>
        <a:defRPr sz="2400" kern="1200">
          <a:solidFill>
            <a:schemeClr val="tx1">
              <a:lumMod val="75000"/>
              <a:lumOff val="25000"/>
            </a:schemeClr>
          </a:solidFill>
          <a:latin typeface="+mn-lt"/>
          <a:ea typeface="+mn-ea"/>
          <a:cs typeface="+mn-cs"/>
        </a:defRPr>
      </a:lvl1pPr>
      <a:lvl2pPr marL="457200" indent="-228600" algn="l" defTabSz="914400" rtl="0" eaLnBrk="1" latinLnBrk="0" hangingPunct="1">
        <a:lnSpc>
          <a:spcPct val="90000"/>
        </a:lnSpc>
        <a:spcBef>
          <a:spcPts val="600"/>
        </a:spcBef>
        <a:buSzPct val="100000"/>
        <a:buFont typeface="Arial" pitchFamily="34" charset="0"/>
        <a:buChar char="▪"/>
        <a:defRPr sz="2200" kern="1200">
          <a:solidFill>
            <a:schemeClr val="tx1">
              <a:lumMod val="75000"/>
              <a:lumOff val="25000"/>
            </a:schemeClr>
          </a:solidFill>
          <a:latin typeface="+mn-lt"/>
          <a:ea typeface="+mn-ea"/>
          <a:cs typeface="+mn-cs"/>
        </a:defRPr>
      </a:lvl2pPr>
      <a:lvl3pPr marL="685800" indent="-182880" algn="l" defTabSz="914400" rtl="0" eaLnBrk="1" latinLnBrk="0" hangingPunct="1">
        <a:lnSpc>
          <a:spcPct val="90000"/>
        </a:lnSpc>
        <a:spcBef>
          <a:spcPts val="600"/>
        </a:spcBef>
        <a:buSzPct val="100000"/>
        <a:buFont typeface="Arial" pitchFamily="34" charset="0"/>
        <a:buChar char="▪"/>
        <a:defRPr sz="2000" kern="1200">
          <a:solidFill>
            <a:schemeClr val="tx1">
              <a:lumMod val="75000"/>
              <a:lumOff val="25000"/>
            </a:schemeClr>
          </a:solidFill>
          <a:latin typeface="+mn-lt"/>
          <a:ea typeface="+mn-ea"/>
          <a:cs typeface="+mn-cs"/>
        </a:defRPr>
      </a:lvl3pPr>
      <a:lvl4pPr marL="868680" indent="-182563" algn="l" defTabSz="914400" rtl="0" eaLnBrk="1" latinLnBrk="0" hangingPunct="1">
        <a:lnSpc>
          <a:spcPct val="90000"/>
        </a:lnSpc>
        <a:spcBef>
          <a:spcPts val="600"/>
        </a:spcBef>
        <a:buSzPct val="100000"/>
        <a:buFont typeface="Arial" pitchFamily="34" charset="0"/>
        <a:buChar char="▪"/>
        <a:defRPr sz="1800" kern="1200">
          <a:solidFill>
            <a:schemeClr val="tx1">
              <a:lumMod val="75000"/>
              <a:lumOff val="25000"/>
            </a:schemeClr>
          </a:solidFill>
          <a:latin typeface="+mn-lt"/>
          <a:ea typeface="+mn-ea"/>
          <a:cs typeface="+mn-cs"/>
        </a:defRPr>
      </a:lvl4pPr>
      <a:lvl5pPr marL="1051560" indent="-182880" algn="l" defTabSz="914400" rtl="0" eaLnBrk="1" latinLnBrk="0" hangingPunct="1">
        <a:lnSpc>
          <a:spcPct val="90000"/>
        </a:lnSpc>
        <a:spcBef>
          <a:spcPts val="600"/>
        </a:spcBef>
        <a:buSzPct val="100000"/>
        <a:buFont typeface="Arial" pitchFamily="34" charset="0"/>
        <a:buChar char="▪"/>
        <a:defRPr sz="1600" kern="1200">
          <a:solidFill>
            <a:schemeClr val="tx1">
              <a:lumMod val="75000"/>
              <a:lumOff val="25000"/>
            </a:schemeClr>
          </a:solidFill>
          <a:latin typeface="+mn-lt"/>
          <a:ea typeface="+mn-ea"/>
          <a:cs typeface="+mn-cs"/>
        </a:defRPr>
      </a:lvl5pPr>
      <a:lvl6pPr marL="123444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6pPr>
      <a:lvl7pPr marL="141732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7pPr>
      <a:lvl8pPr marL="160020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8pPr>
      <a:lvl9pPr marL="178308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customXml" Target="../ink/ink3.xml"/><Relationship Id="rId3" Type="http://schemas.openxmlformats.org/officeDocument/2006/relationships/image" Target="../media/image8.png"/><Relationship Id="rId7" Type="http://schemas.openxmlformats.org/officeDocument/2006/relationships/customXml" Target="../ink/ink2.xml"/><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customXml" Target="../ink/ink1.xml"/><Relationship Id="rId10" Type="http://schemas.openxmlformats.org/officeDocument/2006/relationships/customXml" Target="../ink/ink5.xml"/><Relationship Id="rId4" Type="http://schemas.openxmlformats.org/officeDocument/2006/relationships/image" Target="../media/image2.png"/><Relationship Id="rId9" Type="http://schemas.openxmlformats.org/officeDocument/2006/relationships/customXml" Target="../ink/ink4.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2.png"/><Relationship Id="rId2" Type="http://schemas.openxmlformats.org/officeDocument/2006/relationships/image" Target="../media/image11.png"/><Relationship Id="rId1" Type="http://schemas.openxmlformats.org/officeDocument/2006/relationships/slideLayout" Target="../slideLayouts/slideLayout8.xml"/><Relationship Id="rId6" Type="http://schemas.openxmlformats.org/officeDocument/2006/relationships/image" Target="../media/image15.jpeg"/><Relationship Id="rId5" Type="http://schemas.openxmlformats.org/officeDocument/2006/relationships/image" Target="../media/image14.jpeg"/><Relationship Id="rId4" Type="http://schemas.openxmlformats.org/officeDocument/2006/relationships/image" Target="../media/image13.sv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6.jpe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2.png"/><Relationship Id="rId2" Type="http://schemas.openxmlformats.org/officeDocument/2006/relationships/diagramData" Target="../diagrams/data2.xml"/><Relationship Id="rId1" Type="http://schemas.openxmlformats.org/officeDocument/2006/relationships/slideLayout" Target="../slideLayouts/slideLayout6.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9.jpe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3.xml"/><Relationship Id="rId7" Type="http://schemas.openxmlformats.org/officeDocument/2006/relationships/image" Target="../media/image2.png"/><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2.xml.rels><?xml version="1.0" encoding="UTF-8" standalone="yes"?>
<Relationships xmlns="http://schemas.openxmlformats.org/package/2006/relationships"><Relationship Id="rId8" Type="http://schemas.openxmlformats.org/officeDocument/2006/relationships/hyperlink" Target="https://doi.org/10.1038/ncpcardio1301" TargetMode="External"/><Relationship Id="rId3" Type="http://schemas.openxmlformats.org/officeDocument/2006/relationships/hyperlink" Target="http://www.eurekaselect.com" TargetMode="External"/><Relationship Id="rId7" Type="http://schemas.openxmlformats.org/officeDocument/2006/relationships/hyperlink" Target="https://www.farxiga.com/heart-failure/understanding?source=FRX_C_C_9415&amp;umedium=cpc&amp;uadpub=GOOGLE&amp;ucampaign=USA_GO_SEM_B_FARXIGA-DTC-CONSIDERATION-GENERAL-2024&amp;ucreative=HF&amp;uplace=farxiga+heart+failure&amp;outcome=DTC&amp;cmpid=1&amp;cid=PPC-accountype:GOOGLE-campaign:USA_GO_SEM_B_FARXIGA-DTC-CONSIDERATION-GENERAL-2024-searchterm:farxiga+heart+failure-adgroup:HF-keywordid:p79661840000&amp;gclsrc=aw.ds" TargetMode="External"/><Relationship Id="rId2" Type="http://schemas.openxmlformats.org/officeDocument/2006/relationships/hyperlink" Target="https://www.prnewswire.com/news-releases/askbio-presents-preliminary-data-from-phase-1-trial-of-gene-therapy-for-congestive-heart-failure-chf-at-the-2023-american-heart-association-scientific-sessions-301985319.html" TargetMode="External"/><Relationship Id="rId1" Type="http://schemas.openxmlformats.org/officeDocument/2006/relationships/slideLayout" Target="../slideLayouts/slideLayout6.xml"/><Relationship Id="rId6" Type="http://schemas.openxmlformats.org/officeDocument/2006/relationships/hyperlink" Target="https://www.ai-bees.io/post/ethical-issues-in-sales-and-marketing-how-to-resolve-them" TargetMode="External"/><Relationship Id="rId11" Type="http://schemas.openxmlformats.org/officeDocument/2006/relationships/image" Target="../media/image2.png"/><Relationship Id="rId5" Type="http://schemas.openxmlformats.org/officeDocument/2006/relationships/hyperlink" Target="https://www.researchgate.net/figure/Cardiovascular-and-noncardiovascular-effects-of-vericiguat-Figure-legend-NO-nitroxigen_fig1_354008448" TargetMode="External"/><Relationship Id="rId10" Type="http://schemas.openxmlformats.org/officeDocument/2006/relationships/hyperlink" Target="https://doi.org/10.1016/j.ijcard.2016.09.015" TargetMode="External"/><Relationship Id="rId4" Type="http://schemas.openxmlformats.org/officeDocument/2006/relationships/hyperlink" Target="https://www.eurekaselect.com/article/76123" TargetMode="External"/><Relationship Id="rId9" Type="http://schemas.openxmlformats.org/officeDocument/2006/relationships/hyperlink" Target="https://decomplix.com/post-market-surveillance-pms/" TargetMode="External"/></Relationships>
</file>

<file path=ppt/slides/_rels/slide23.xml.rels><?xml version="1.0" encoding="UTF-8" standalone="yes"?>
<Relationships xmlns="http://schemas.openxmlformats.org/package/2006/relationships"><Relationship Id="rId8" Type="http://schemas.openxmlformats.org/officeDocument/2006/relationships/hyperlink" Target="https://www.techtammina.com/regulatory-affairs/" TargetMode="External"/><Relationship Id="rId3" Type="http://schemas.openxmlformats.org/officeDocument/2006/relationships/hyperlink" Target="https://www.ppd.com/what-is-a-cro/drug-discovery-and-development/" TargetMode="External"/><Relationship Id="rId7" Type="http://schemas.openxmlformats.org/officeDocument/2006/relationships/hyperlink" Target="https://www.askbio.com/askbio-receives-fda-fast-track-designation-for-ab-1002-investigational-gene-therapy-program-in-congestive-heart-failure/" TargetMode="External"/><Relationship Id="rId2" Type="http://schemas.openxmlformats.org/officeDocument/2006/relationships/hyperlink" Target="https://doi.org/10.1136/heartjnl-2020-317828" TargetMode="External"/><Relationship Id="rId1" Type="http://schemas.openxmlformats.org/officeDocument/2006/relationships/slideLayout" Target="../slideLayouts/slideLayout2.xml"/><Relationship Id="rId6" Type="http://schemas.openxmlformats.org/officeDocument/2006/relationships/hyperlink" Target="https://doi.org/10.3390/ijms241411826" TargetMode="External"/><Relationship Id="rId5" Type="http://schemas.openxmlformats.org/officeDocument/2006/relationships/hyperlink" Target="https://patents.google.com/patent/US6156303A/en" TargetMode="External"/><Relationship Id="rId10" Type="http://schemas.openxmlformats.org/officeDocument/2006/relationships/image" Target="../media/image2.png"/><Relationship Id="rId4" Type="http://schemas.openxmlformats.org/officeDocument/2006/relationships/hyperlink" Target="https://my.clevelandclinic.org/health/diseases/17069-heart-failure-understanding-heart-failure" TargetMode="External"/><Relationship Id="rId9" Type="http://schemas.openxmlformats.org/officeDocument/2006/relationships/hyperlink" Target="https://doi.org/10.1016/j.gene.2021.145889"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5.jpe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3947" y="257369"/>
            <a:ext cx="5365040" cy="2863843"/>
          </a:xfrm>
        </p:spPr>
        <p:txBody>
          <a:bodyPr>
            <a:normAutofit fontScale="90000"/>
          </a:bodyPr>
          <a:lstStyle/>
          <a:p>
            <a:br>
              <a:rPr lang="en-US" sz="2800" dirty="0">
                <a:ea typeface="+mj-lt"/>
                <a:cs typeface="+mj-lt"/>
              </a:rPr>
            </a:br>
            <a:br>
              <a:rPr lang="en-US" sz="2800" dirty="0">
                <a:ea typeface="+mj-lt"/>
                <a:cs typeface="+mj-lt"/>
              </a:rPr>
            </a:br>
            <a:br>
              <a:rPr lang="en-US" sz="2800" dirty="0">
                <a:ea typeface="+mj-lt"/>
                <a:cs typeface="+mj-lt"/>
              </a:rPr>
            </a:br>
            <a:br>
              <a:rPr lang="en-US" sz="2800" dirty="0">
                <a:ea typeface="+mj-lt"/>
                <a:cs typeface="+mj-lt"/>
              </a:rPr>
            </a:br>
            <a:r>
              <a:rPr lang="en-US" sz="2800" b="1" dirty="0">
                <a:solidFill>
                  <a:srgbClr val="A2272C"/>
                </a:solidFill>
                <a:latin typeface="Sitka Display" panose="02000505000000020004" pitchFamily="2" charset="0"/>
                <a:ea typeface="+mj-lt"/>
                <a:cs typeface="+mj-lt"/>
              </a:rPr>
              <a:t>Title: </a:t>
            </a:r>
            <a:r>
              <a:rPr lang="en-US" sz="2800" b="1" dirty="0" err="1">
                <a:solidFill>
                  <a:srgbClr val="A2272C"/>
                </a:solidFill>
                <a:latin typeface="Sitka Display" panose="02000505000000020004" pitchFamily="2" charset="0"/>
                <a:ea typeface="+mj-lt"/>
                <a:cs typeface="+mj-lt"/>
              </a:rPr>
              <a:t>GenePHIT</a:t>
            </a:r>
            <a:r>
              <a:rPr lang="en-US" sz="2800" b="1" dirty="0">
                <a:solidFill>
                  <a:srgbClr val="A2272C"/>
                </a:solidFill>
                <a:latin typeface="Sitka Display" panose="02000505000000020004" pitchFamily="2" charset="0"/>
                <a:ea typeface="+mj-lt"/>
                <a:cs typeface="+mj-lt"/>
              </a:rPr>
              <a:t> Phase II Trial: AB-1002 for Congestive Heart Failure (CHF)</a:t>
            </a:r>
            <a:br>
              <a:rPr lang="en-US" sz="2800" b="1" dirty="0">
                <a:latin typeface="Sitka Display" panose="02000505000000020004" pitchFamily="2" charset="0"/>
                <a:ea typeface="+mj-lt"/>
                <a:cs typeface="+mj-lt"/>
              </a:rPr>
            </a:br>
            <a:br>
              <a:rPr lang="en-US" sz="2800" dirty="0">
                <a:ea typeface="+mj-lt"/>
                <a:cs typeface="+mj-lt"/>
              </a:rPr>
            </a:br>
            <a:br>
              <a:rPr lang="en-US" sz="2800" dirty="0">
                <a:ea typeface="+mj-lt"/>
                <a:cs typeface="+mj-lt"/>
              </a:rPr>
            </a:br>
            <a:br>
              <a:rPr lang="en-US" sz="2800" dirty="0">
                <a:ea typeface="+mj-lt"/>
                <a:cs typeface="+mj-lt"/>
              </a:rPr>
            </a:br>
            <a:endParaRPr lang="en-US" sz="2600" dirty="0"/>
          </a:p>
        </p:txBody>
      </p:sp>
      <p:sp>
        <p:nvSpPr>
          <p:cNvPr id="3" name="Subtitle 2"/>
          <p:cNvSpPr>
            <a:spLocks noGrp="1"/>
          </p:cNvSpPr>
          <p:nvPr>
            <p:ph type="subTitle" idx="1"/>
          </p:nvPr>
        </p:nvSpPr>
        <p:spPr>
          <a:xfrm>
            <a:off x="143947" y="2488575"/>
            <a:ext cx="4964086" cy="4115584"/>
          </a:xfrm>
        </p:spPr>
        <p:txBody>
          <a:bodyPr vert="horz" lIns="91440" tIns="45720" rIns="91440" bIns="45720" rtlCol="0" anchor="t">
            <a:noAutofit/>
          </a:bodyPr>
          <a:lstStyle/>
          <a:p>
            <a:pPr>
              <a:lnSpc>
                <a:spcPct val="80000"/>
              </a:lnSpc>
              <a:spcBef>
                <a:spcPct val="0"/>
              </a:spcBef>
            </a:pPr>
            <a:endParaRPr lang="en-US" sz="2300" dirty="0">
              <a:solidFill>
                <a:srgbClr val="B82D2F"/>
              </a:solidFill>
              <a:ea typeface="+mn-lt"/>
              <a:cs typeface="+mn-lt"/>
            </a:endParaRPr>
          </a:p>
          <a:p>
            <a:pPr algn="r">
              <a:lnSpc>
                <a:spcPct val="120000"/>
              </a:lnSpc>
              <a:spcBef>
                <a:spcPct val="0"/>
              </a:spcBef>
            </a:pPr>
            <a:r>
              <a:rPr lang="en-US" sz="1600" b="1" dirty="0">
                <a:solidFill>
                  <a:srgbClr val="B82D2F"/>
                </a:solidFill>
                <a:latin typeface="Times New Roman"/>
                <a:ea typeface="+mn-lt"/>
                <a:cs typeface="Times New Roman"/>
              </a:rPr>
              <a:t>Introduction to Foundations in Biotechnology </a:t>
            </a:r>
            <a:br>
              <a:rPr lang="en-US" sz="1600" b="1" dirty="0">
                <a:solidFill>
                  <a:srgbClr val="B82D2F"/>
                </a:solidFill>
                <a:latin typeface="Times New Roman"/>
                <a:ea typeface="+mn-lt"/>
                <a:cs typeface="Times New Roman"/>
              </a:rPr>
            </a:br>
            <a:r>
              <a:rPr lang="en-US" sz="1600" b="1" dirty="0">
                <a:solidFill>
                  <a:srgbClr val="B82D2F"/>
                </a:solidFill>
                <a:latin typeface="Times New Roman"/>
                <a:ea typeface="+mn-lt"/>
                <a:cs typeface="Times New Roman"/>
              </a:rPr>
              <a:t>BIOT5120 </a:t>
            </a:r>
            <a:br>
              <a:rPr lang="en-US" sz="1600" b="1" dirty="0">
                <a:solidFill>
                  <a:srgbClr val="B82D2F"/>
                </a:solidFill>
                <a:latin typeface="Times New Roman"/>
                <a:ea typeface="+mn-lt"/>
                <a:cs typeface="Times New Roman"/>
              </a:rPr>
            </a:br>
            <a:r>
              <a:rPr lang="en-US" sz="1600" b="1" dirty="0">
                <a:solidFill>
                  <a:srgbClr val="B82D2F"/>
                </a:solidFill>
                <a:latin typeface="Times New Roman"/>
                <a:ea typeface="+mn-lt"/>
                <a:cs typeface="Times New Roman"/>
              </a:rPr>
              <a:t>Final Project Outline (Group 5)</a:t>
            </a:r>
            <a:br>
              <a:rPr lang="en-US" sz="1600" b="1" dirty="0">
                <a:solidFill>
                  <a:srgbClr val="B82D2F"/>
                </a:solidFill>
                <a:latin typeface="Times New Roman"/>
                <a:ea typeface="+mn-lt"/>
                <a:cs typeface="Times New Roman"/>
              </a:rPr>
            </a:br>
            <a:endParaRPr lang="en-US" sz="1600" b="1" dirty="0">
              <a:solidFill>
                <a:srgbClr val="000000"/>
              </a:solidFill>
              <a:latin typeface="Times New Roman"/>
              <a:ea typeface="+mn-lt"/>
              <a:cs typeface="Times New Roman"/>
            </a:endParaRPr>
          </a:p>
          <a:p>
            <a:pPr>
              <a:lnSpc>
                <a:spcPct val="100000"/>
              </a:lnSpc>
            </a:pPr>
            <a:r>
              <a:rPr lang="en-US" sz="1600" b="1" dirty="0">
                <a:solidFill>
                  <a:srgbClr val="B82D2F"/>
                </a:solidFill>
                <a:latin typeface="Times New Roman"/>
                <a:ea typeface="+mn-lt"/>
                <a:cs typeface="Times New Roman"/>
              </a:rPr>
              <a:t>Submitted by:</a:t>
            </a:r>
            <a:endParaRPr lang="en-US" sz="1600" b="1" dirty="0">
              <a:latin typeface="Times New Roman"/>
              <a:cs typeface="Times New Roman"/>
            </a:endParaRPr>
          </a:p>
          <a:p>
            <a:pPr>
              <a:lnSpc>
                <a:spcPct val="100000"/>
              </a:lnSpc>
            </a:pPr>
            <a:r>
              <a:rPr lang="en-US" sz="1600" b="1">
                <a:solidFill>
                  <a:srgbClr val="B82D2F"/>
                </a:solidFill>
                <a:latin typeface="Times New Roman"/>
                <a:ea typeface="+mn-lt"/>
                <a:cs typeface="Times New Roman"/>
              </a:rPr>
              <a:t>Rishvika</a:t>
            </a:r>
            <a:r>
              <a:rPr lang="en-US" sz="1600" b="1" dirty="0">
                <a:solidFill>
                  <a:srgbClr val="B82D2F"/>
                </a:solidFill>
                <a:latin typeface="Times New Roman"/>
                <a:ea typeface="+mn-lt"/>
                <a:cs typeface="Times New Roman"/>
              </a:rPr>
              <a:t> Shruthi </a:t>
            </a:r>
            <a:r>
              <a:rPr lang="en-US" sz="1600" b="1" dirty="0" err="1">
                <a:solidFill>
                  <a:srgbClr val="B82D2F"/>
                </a:solidFill>
                <a:latin typeface="Times New Roman"/>
                <a:ea typeface="+mn-lt"/>
                <a:cs typeface="Times New Roman"/>
              </a:rPr>
              <a:t>Vankadara</a:t>
            </a:r>
            <a:endParaRPr lang="en-US" sz="1600" b="1" dirty="0">
              <a:latin typeface="Times New Roman"/>
              <a:cs typeface="Times New Roman"/>
            </a:endParaRPr>
          </a:p>
          <a:p>
            <a:pPr>
              <a:lnSpc>
                <a:spcPct val="100000"/>
              </a:lnSpc>
            </a:pPr>
            <a:r>
              <a:rPr lang="en-US" sz="1600" b="1">
                <a:solidFill>
                  <a:srgbClr val="B82D2F"/>
                </a:solidFill>
                <a:latin typeface="Times New Roman"/>
                <a:ea typeface="+mn-lt"/>
                <a:cs typeface="Times New Roman"/>
              </a:rPr>
              <a:t>Rithika</a:t>
            </a:r>
            <a:r>
              <a:rPr lang="en-US" sz="1600" b="1" dirty="0">
                <a:solidFill>
                  <a:srgbClr val="B82D2F"/>
                </a:solidFill>
                <a:latin typeface="Times New Roman"/>
                <a:ea typeface="+mn-lt"/>
                <a:cs typeface="Times New Roman"/>
              </a:rPr>
              <a:t> Yadav </a:t>
            </a:r>
            <a:endParaRPr lang="en-US" sz="1600" b="1" dirty="0">
              <a:solidFill>
                <a:srgbClr val="7F7F7F"/>
              </a:solidFill>
              <a:latin typeface="Times New Roman"/>
              <a:ea typeface="+mn-lt"/>
              <a:cs typeface="Times New Roman"/>
            </a:endParaRPr>
          </a:p>
          <a:p>
            <a:pPr>
              <a:lnSpc>
                <a:spcPct val="100000"/>
              </a:lnSpc>
            </a:pPr>
            <a:r>
              <a:rPr lang="en-US" sz="1600" b="1" dirty="0">
                <a:solidFill>
                  <a:srgbClr val="B82D2F"/>
                </a:solidFill>
                <a:latin typeface="Times New Roman"/>
                <a:ea typeface="+mn-lt"/>
                <a:cs typeface="Times New Roman"/>
              </a:rPr>
              <a:t>Sai Pravallika </a:t>
            </a:r>
            <a:r>
              <a:rPr lang="en-US" sz="1600" b="1" err="1">
                <a:solidFill>
                  <a:srgbClr val="B82D2F"/>
                </a:solidFill>
                <a:latin typeface="Times New Roman"/>
                <a:ea typeface="+mn-lt"/>
                <a:cs typeface="Times New Roman"/>
              </a:rPr>
              <a:t>Sathiraju</a:t>
            </a:r>
            <a:r>
              <a:rPr lang="en-US" sz="1600" b="1" dirty="0">
                <a:solidFill>
                  <a:srgbClr val="B82D2F"/>
                </a:solidFill>
                <a:latin typeface="Times New Roman"/>
                <a:ea typeface="+mn-lt"/>
                <a:cs typeface="Times New Roman"/>
              </a:rPr>
              <a:t> </a:t>
            </a:r>
            <a:endParaRPr lang="en-US" sz="1600" b="1" dirty="0">
              <a:latin typeface="Times New Roman"/>
              <a:cs typeface="Times New Roman"/>
            </a:endParaRPr>
          </a:p>
          <a:p>
            <a:pPr>
              <a:lnSpc>
                <a:spcPct val="100000"/>
              </a:lnSpc>
            </a:pPr>
            <a:r>
              <a:rPr lang="en-US" sz="1600" b="1" dirty="0">
                <a:solidFill>
                  <a:srgbClr val="B82D2F"/>
                </a:solidFill>
                <a:latin typeface="Times New Roman"/>
                <a:ea typeface="+mn-lt"/>
                <a:cs typeface="Times New Roman"/>
              </a:rPr>
              <a:t>Vaishali Jain </a:t>
            </a:r>
            <a:endParaRPr lang="en-US" sz="1600" b="1" dirty="0">
              <a:latin typeface="Times New Roman"/>
              <a:cs typeface="Times New Roman"/>
            </a:endParaRPr>
          </a:p>
          <a:p>
            <a:pPr>
              <a:lnSpc>
                <a:spcPct val="80000"/>
              </a:lnSpc>
              <a:spcBef>
                <a:spcPct val="0"/>
              </a:spcBef>
            </a:pPr>
            <a:endParaRPr lang="en-US" sz="1600" dirty="0">
              <a:solidFill>
                <a:srgbClr val="B82D2F"/>
              </a:solidFill>
            </a:endParaRPr>
          </a:p>
          <a:p>
            <a:pPr>
              <a:lnSpc>
                <a:spcPct val="80000"/>
              </a:lnSpc>
              <a:spcBef>
                <a:spcPct val="0"/>
              </a:spcBef>
            </a:pPr>
            <a:endParaRPr lang="en-US" sz="2500" dirty="0">
              <a:solidFill>
                <a:srgbClr val="000000"/>
              </a:solidFill>
            </a:endParaRPr>
          </a:p>
          <a:p>
            <a:endParaRPr lang="en-US" dirty="0"/>
          </a:p>
        </p:txBody>
      </p:sp>
      <p:pic>
        <p:nvPicPr>
          <p:cNvPr id="5" name="Picture 4" descr="A logo with text and flowers&#10;&#10;Description automatically generated">
            <a:extLst>
              <a:ext uri="{FF2B5EF4-FFF2-40B4-BE49-F238E27FC236}">
                <a16:creationId xmlns:a16="http://schemas.microsoft.com/office/drawing/2014/main" id="{6FDA771F-81C9-4735-5192-A6BC6FEF1DEC}"/>
              </a:ext>
            </a:extLst>
          </p:cNvPr>
          <p:cNvPicPr>
            <a:picLocks noChangeAspect="1"/>
          </p:cNvPicPr>
          <p:nvPr/>
        </p:nvPicPr>
        <p:blipFill>
          <a:blip r:embed="rId2"/>
          <a:stretch>
            <a:fillRect/>
          </a:stretch>
        </p:blipFill>
        <p:spPr>
          <a:xfrm>
            <a:off x="11449893" y="-1599"/>
            <a:ext cx="742107" cy="775263"/>
          </a:xfrm>
          <a:prstGeom prst="rect">
            <a:avLst/>
          </a:prstGeom>
        </p:spPr>
      </p:pic>
    </p:spTree>
    <p:extLst>
      <p:ext uri="{BB962C8B-B14F-4D97-AF65-F5344CB8AC3E}">
        <p14:creationId xmlns:p14="http://schemas.microsoft.com/office/powerpoint/2010/main" val="43514166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diagram of a heart failure&#10;&#10;Description automatically generated">
            <a:extLst>
              <a:ext uri="{FF2B5EF4-FFF2-40B4-BE49-F238E27FC236}">
                <a16:creationId xmlns:a16="http://schemas.microsoft.com/office/drawing/2014/main" id="{540DA815-B563-AFBE-1B79-9753D8CA2396}"/>
              </a:ext>
            </a:extLst>
          </p:cNvPr>
          <p:cNvPicPr>
            <a:picLocks noChangeAspect="1"/>
          </p:cNvPicPr>
          <p:nvPr/>
        </p:nvPicPr>
        <p:blipFill>
          <a:blip r:embed="rId2"/>
          <a:stretch>
            <a:fillRect/>
          </a:stretch>
        </p:blipFill>
        <p:spPr>
          <a:xfrm>
            <a:off x="3617782" y="2860700"/>
            <a:ext cx="4487992" cy="3260205"/>
          </a:xfrm>
          <a:prstGeom prst="rect">
            <a:avLst/>
          </a:prstGeom>
        </p:spPr>
      </p:pic>
      <p:sp>
        <p:nvSpPr>
          <p:cNvPr id="2" name="Title 1"/>
          <p:cNvSpPr>
            <a:spLocks noGrp="1"/>
          </p:cNvSpPr>
          <p:nvPr>
            <p:ph type="title"/>
          </p:nvPr>
        </p:nvSpPr>
        <p:spPr>
          <a:xfrm>
            <a:off x="933758" y="108357"/>
            <a:ext cx="10058400" cy="1325563"/>
          </a:xfrm>
        </p:spPr>
        <p:txBody>
          <a:bodyPr>
            <a:normAutofit fontScale="90000"/>
          </a:bodyPr>
          <a:lstStyle/>
          <a:p>
            <a:pPr algn="ctr"/>
            <a:r>
              <a:rPr lang="en-GB" sz="4000" b="1">
                <a:latin typeface="Sitka Display" panose="02000505000000020004" pitchFamily="2" charset="0"/>
              </a:rPr>
              <a:t>Section 3</a:t>
            </a:r>
            <a:br>
              <a:rPr lang="en-GB" sz="4000" b="1">
                <a:latin typeface="Sitka Display" panose="02000505000000020004" pitchFamily="2" charset="0"/>
              </a:rPr>
            </a:br>
            <a:r>
              <a:rPr lang="en-GB" sz="4000" b="1">
                <a:latin typeface="Sitka Display" panose="02000505000000020004" pitchFamily="2" charset="0"/>
              </a:rPr>
              <a:t>Overview of gene therapy </a:t>
            </a:r>
            <a:br>
              <a:rPr lang="en-IN" sz="4000" b="1">
                <a:latin typeface="Sitka Display" panose="02000505000000020004" pitchFamily="2" charset="0"/>
              </a:rPr>
            </a:br>
            <a:r>
              <a:rPr lang="en-GB" sz="4000" b="1">
                <a:latin typeface="Sitka Display" panose="02000505000000020004" pitchFamily="2" charset="0"/>
              </a:rPr>
              <a:t> where </a:t>
            </a:r>
            <a:r>
              <a:rPr lang="en-IN" sz="4000" b="1">
                <a:latin typeface="Sitka Display" panose="02000505000000020004" pitchFamily="2" charset="0"/>
              </a:rPr>
              <a:t>is our </a:t>
            </a:r>
            <a:r>
              <a:rPr lang="en-GB" sz="4000" b="1">
                <a:latin typeface="Sitka Display" panose="02000505000000020004" pitchFamily="2" charset="0"/>
              </a:rPr>
              <a:t> drug in the pipeline</a:t>
            </a:r>
            <a:r>
              <a:rPr lang="en-IN" sz="4000" b="1">
                <a:latin typeface="Sitka Display" panose="02000505000000020004" pitchFamily="2" charset="0"/>
              </a:rPr>
              <a:t>?</a:t>
            </a:r>
            <a:endParaRPr lang="en-US" sz="4000" b="1">
              <a:latin typeface="Sitka Display" panose="02000505000000020004" pitchFamily="2" charset="0"/>
            </a:endParaRPr>
          </a:p>
        </p:txBody>
      </p:sp>
      <p:sp>
        <p:nvSpPr>
          <p:cNvPr id="4" name="Content Placeholder 3">
            <a:extLst>
              <a:ext uri="{FF2B5EF4-FFF2-40B4-BE49-F238E27FC236}">
                <a16:creationId xmlns:a16="http://schemas.microsoft.com/office/drawing/2014/main" id="{94403810-5A6F-FFDC-6DEA-0817795BB6C0}"/>
              </a:ext>
            </a:extLst>
          </p:cNvPr>
          <p:cNvSpPr>
            <a:spLocks noGrp="1"/>
          </p:cNvSpPr>
          <p:nvPr>
            <p:ph idx="1"/>
          </p:nvPr>
        </p:nvSpPr>
        <p:spPr>
          <a:xfrm>
            <a:off x="80097" y="1549016"/>
            <a:ext cx="12195271" cy="4572001"/>
          </a:xfrm>
        </p:spPr>
        <p:txBody>
          <a:bodyPr vert="horz" lIns="91440" tIns="45720" rIns="91440" bIns="45720" rtlCol="0" anchor="t">
            <a:normAutofit/>
          </a:bodyPr>
          <a:lstStyle/>
          <a:p>
            <a:pPr marL="0" indent="0">
              <a:buNone/>
            </a:pPr>
            <a:r>
              <a:rPr lang="en-US">
                <a:solidFill>
                  <a:srgbClr val="000000"/>
                </a:solidFill>
                <a:ea typeface="+mn-lt"/>
                <a:cs typeface="+mn-lt"/>
              </a:rPr>
              <a:t>AB-1002 is a gene therapy that delivers the constitutively active form of PP1 inhibitor (I-1) protein directly into damaged heart cells</a:t>
            </a:r>
            <a:r>
              <a:rPr lang="en-IN">
                <a:solidFill>
                  <a:srgbClr val="000000"/>
                </a:solidFill>
                <a:ea typeface="+mn-lt"/>
                <a:cs typeface="+mn-lt"/>
              </a:rPr>
              <a:t> </a:t>
            </a:r>
            <a:r>
              <a:rPr lang="en-US">
                <a:solidFill>
                  <a:srgbClr val="000000"/>
                </a:solidFill>
                <a:ea typeface="+mn-lt"/>
                <a:cs typeface="+mn-lt"/>
              </a:rPr>
              <a:t>&amp;  to treat the underlying genetic or molecular causes of non-ischemic cardiomyopathy, in order to prevent or slow its progression.</a:t>
            </a:r>
            <a:endParaRPr lang="en-US"/>
          </a:p>
          <a:p>
            <a:pPr marL="0" indent="0">
              <a:buNone/>
            </a:pPr>
            <a:endParaRPr lang="en-US" sz="1200" b="1">
              <a:solidFill>
                <a:srgbClr val="000000"/>
              </a:solidFill>
              <a:ea typeface="+mn-lt"/>
              <a:cs typeface="+mn-lt"/>
            </a:endParaRPr>
          </a:p>
          <a:p>
            <a:pPr marL="0" indent="0">
              <a:buNone/>
            </a:pPr>
            <a:endParaRPr lang="en-US" sz="1200" b="1">
              <a:solidFill>
                <a:srgbClr val="000000"/>
              </a:solidFill>
              <a:ea typeface="+mn-lt"/>
              <a:cs typeface="+mn-lt"/>
            </a:endParaRPr>
          </a:p>
          <a:p>
            <a:pPr marL="0" indent="0">
              <a:buNone/>
            </a:pPr>
            <a:endParaRPr lang="en-US" sz="1200" b="1">
              <a:solidFill>
                <a:srgbClr val="000000"/>
              </a:solidFill>
            </a:endParaRPr>
          </a:p>
          <a:p>
            <a:pPr marL="0" indent="0">
              <a:buNone/>
            </a:pPr>
            <a:endParaRPr lang="en-US">
              <a:solidFill>
                <a:srgbClr val="404040"/>
              </a:solidFill>
              <a:ea typeface="+mn-lt"/>
              <a:cs typeface="+mn-lt"/>
            </a:endParaRPr>
          </a:p>
          <a:p>
            <a:pPr marL="0" indent="0" algn="ctr">
              <a:buNone/>
            </a:pPr>
            <a:endParaRPr lang="en-US">
              <a:latin typeface="Times New Roman"/>
              <a:cs typeface="Times New Roman"/>
            </a:endParaRPr>
          </a:p>
        </p:txBody>
      </p:sp>
      <p:pic>
        <p:nvPicPr>
          <p:cNvPr id="5" name="Picture 4" descr="A pink and blue chart with red and blue text&#10;&#10;Description automatically generated">
            <a:extLst>
              <a:ext uri="{FF2B5EF4-FFF2-40B4-BE49-F238E27FC236}">
                <a16:creationId xmlns:a16="http://schemas.microsoft.com/office/drawing/2014/main" id="{8A29E640-00A0-327B-1EA2-892C2B4E31CE}"/>
              </a:ext>
            </a:extLst>
          </p:cNvPr>
          <p:cNvPicPr>
            <a:picLocks noChangeAspect="1"/>
          </p:cNvPicPr>
          <p:nvPr/>
        </p:nvPicPr>
        <p:blipFill rotWithShape="1">
          <a:blip r:embed="rId3"/>
          <a:srcRect l="2652" t="21441" r="5666" b="34414"/>
          <a:stretch/>
        </p:blipFill>
        <p:spPr>
          <a:xfrm>
            <a:off x="315814" y="3199538"/>
            <a:ext cx="11720827" cy="1888105"/>
          </a:xfrm>
          <a:prstGeom prst="rect">
            <a:avLst/>
          </a:prstGeom>
        </p:spPr>
      </p:pic>
      <p:sp>
        <p:nvSpPr>
          <p:cNvPr id="8" name="TextBox 7">
            <a:extLst>
              <a:ext uri="{FF2B5EF4-FFF2-40B4-BE49-F238E27FC236}">
                <a16:creationId xmlns:a16="http://schemas.microsoft.com/office/drawing/2014/main" id="{30E5100E-E83B-792A-C79D-8BA29B402CB7}"/>
              </a:ext>
            </a:extLst>
          </p:cNvPr>
          <p:cNvSpPr txBox="1"/>
          <p:nvPr/>
        </p:nvSpPr>
        <p:spPr>
          <a:xfrm>
            <a:off x="2683674" y="6287978"/>
            <a:ext cx="6983894"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solidFill>
                  <a:srgbClr val="333333"/>
                </a:solidFill>
                <a:latin typeface="Times New Roman"/>
                <a:cs typeface="Times New Roman"/>
              </a:rPr>
              <a:t>Impaired regulation of PP1 by I-1 in heart failure. </a:t>
            </a:r>
            <a:endParaRPr lang="en-US"/>
          </a:p>
        </p:txBody>
      </p:sp>
      <p:sp>
        <p:nvSpPr>
          <p:cNvPr id="9" name="TextBox 8">
            <a:extLst>
              <a:ext uri="{FF2B5EF4-FFF2-40B4-BE49-F238E27FC236}">
                <a16:creationId xmlns:a16="http://schemas.microsoft.com/office/drawing/2014/main" id="{041BB6EA-7C70-95CB-4739-4B22F99438F7}"/>
              </a:ext>
            </a:extLst>
          </p:cNvPr>
          <p:cNvSpPr txBox="1"/>
          <p:nvPr/>
        </p:nvSpPr>
        <p:spPr>
          <a:xfrm>
            <a:off x="1913156" y="5089850"/>
            <a:ext cx="8362121"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solidFill>
                  <a:srgbClr val="404040"/>
                </a:solidFill>
                <a:ea typeface="+mn-lt"/>
                <a:cs typeface="+mn-lt"/>
              </a:rPr>
              <a:t> </a:t>
            </a:r>
            <a:r>
              <a:rPr lang="en-US" sz="2400">
                <a:solidFill>
                  <a:srgbClr val="404040"/>
                </a:solidFill>
                <a:latin typeface="Times New Roman"/>
                <a:cs typeface="Times New Roman"/>
              </a:rPr>
              <a:t>The above picture shows the path of AB-1002 in the pipeline</a:t>
            </a:r>
            <a:endParaRPr lang="en-US"/>
          </a:p>
        </p:txBody>
      </p:sp>
      <p:pic>
        <p:nvPicPr>
          <p:cNvPr id="6" name="Picture 5" descr="A logo with text and flowers&#10;&#10;Description automatically generated">
            <a:extLst>
              <a:ext uri="{FF2B5EF4-FFF2-40B4-BE49-F238E27FC236}">
                <a16:creationId xmlns:a16="http://schemas.microsoft.com/office/drawing/2014/main" id="{BB07AE94-E608-3230-3141-DF8C6F2FAD3B}"/>
              </a:ext>
            </a:extLst>
          </p:cNvPr>
          <p:cNvPicPr>
            <a:picLocks noChangeAspect="1"/>
          </p:cNvPicPr>
          <p:nvPr/>
        </p:nvPicPr>
        <p:blipFill>
          <a:blip r:embed="rId4"/>
          <a:stretch>
            <a:fillRect/>
          </a:stretch>
        </p:blipFill>
        <p:spPr>
          <a:xfrm>
            <a:off x="11449893" y="-1599"/>
            <a:ext cx="742107" cy="775263"/>
          </a:xfrm>
          <a:prstGeom prst="rect">
            <a:avLst/>
          </a:prstGeom>
        </p:spPr>
      </p:pic>
      <mc:AlternateContent xmlns:mc="http://schemas.openxmlformats.org/markup-compatibility/2006">
        <mc:Choice xmlns:p14="http://schemas.microsoft.com/office/powerpoint/2010/main" Requires="p14">
          <p:contentPart p14:bwMode="auto" r:id="rId5">
            <p14:nvContentPartPr>
              <p14:cNvPr id="11" name="Ink 10">
                <a:extLst>
                  <a:ext uri="{FF2B5EF4-FFF2-40B4-BE49-F238E27FC236}">
                    <a16:creationId xmlns:a16="http://schemas.microsoft.com/office/drawing/2014/main" id="{93F0127E-5F2D-D775-BD6B-7E182D292AC4}"/>
                  </a:ext>
                </a:extLst>
              </p14:cNvPr>
              <p14:cNvContentPartPr/>
              <p14:nvPr/>
            </p14:nvContentPartPr>
            <p14:xfrm>
              <a:off x="7335641" y="4143608"/>
              <a:ext cx="360" cy="360"/>
            </p14:xfrm>
          </p:contentPart>
        </mc:Choice>
        <mc:Fallback>
          <p:pic>
            <p:nvPicPr>
              <p:cNvPr id="11" name="Ink 10">
                <a:extLst>
                  <a:ext uri="{FF2B5EF4-FFF2-40B4-BE49-F238E27FC236}">
                    <a16:creationId xmlns:a16="http://schemas.microsoft.com/office/drawing/2014/main" id="{93F0127E-5F2D-D775-BD6B-7E182D292AC4}"/>
                  </a:ext>
                </a:extLst>
              </p:cNvPr>
              <p:cNvPicPr/>
              <p:nvPr/>
            </p:nvPicPr>
            <p:blipFill>
              <a:blip r:embed="rId6"/>
              <a:stretch>
                <a:fillRect/>
              </a:stretch>
            </p:blipFill>
            <p:spPr>
              <a:xfrm>
                <a:off x="7317641" y="4125608"/>
                <a:ext cx="36000" cy="3600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12" name="Ink 11">
                <a:extLst>
                  <a:ext uri="{FF2B5EF4-FFF2-40B4-BE49-F238E27FC236}">
                    <a16:creationId xmlns:a16="http://schemas.microsoft.com/office/drawing/2014/main" id="{1F6973A2-2A00-BBB6-DF4C-03E11B4EF1DD}"/>
                  </a:ext>
                </a:extLst>
              </p14:cNvPr>
              <p14:cNvContentPartPr/>
              <p14:nvPr/>
            </p14:nvContentPartPr>
            <p14:xfrm>
              <a:off x="7030001" y="4500368"/>
              <a:ext cx="360" cy="360"/>
            </p14:xfrm>
          </p:contentPart>
        </mc:Choice>
        <mc:Fallback>
          <p:pic>
            <p:nvPicPr>
              <p:cNvPr id="12" name="Ink 11">
                <a:extLst>
                  <a:ext uri="{FF2B5EF4-FFF2-40B4-BE49-F238E27FC236}">
                    <a16:creationId xmlns:a16="http://schemas.microsoft.com/office/drawing/2014/main" id="{1F6973A2-2A00-BBB6-DF4C-03E11B4EF1DD}"/>
                  </a:ext>
                </a:extLst>
              </p:cNvPr>
              <p:cNvPicPr/>
              <p:nvPr/>
            </p:nvPicPr>
            <p:blipFill>
              <a:blip r:embed="rId6"/>
              <a:stretch>
                <a:fillRect/>
              </a:stretch>
            </p:blipFill>
            <p:spPr>
              <a:xfrm>
                <a:off x="7012001" y="4482368"/>
                <a:ext cx="36000" cy="3600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13" name="Ink 12">
                <a:extLst>
                  <a:ext uri="{FF2B5EF4-FFF2-40B4-BE49-F238E27FC236}">
                    <a16:creationId xmlns:a16="http://schemas.microsoft.com/office/drawing/2014/main" id="{64D782A1-3633-15AA-11C2-843A711C6A24}"/>
                  </a:ext>
                </a:extLst>
              </p14:cNvPr>
              <p14:cNvContentPartPr/>
              <p14:nvPr/>
            </p14:nvContentPartPr>
            <p14:xfrm>
              <a:off x="7564961" y="3608648"/>
              <a:ext cx="360" cy="360"/>
            </p14:xfrm>
          </p:contentPart>
        </mc:Choice>
        <mc:Fallback>
          <p:pic>
            <p:nvPicPr>
              <p:cNvPr id="13" name="Ink 12">
                <a:extLst>
                  <a:ext uri="{FF2B5EF4-FFF2-40B4-BE49-F238E27FC236}">
                    <a16:creationId xmlns:a16="http://schemas.microsoft.com/office/drawing/2014/main" id="{64D782A1-3633-15AA-11C2-843A711C6A24}"/>
                  </a:ext>
                </a:extLst>
              </p:cNvPr>
              <p:cNvPicPr/>
              <p:nvPr/>
            </p:nvPicPr>
            <p:blipFill>
              <a:blip r:embed="rId6"/>
              <a:stretch>
                <a:fillRect/>
              </a:stretch>
            </p:blipFill>
            <p:spPr>
              <a:xfrm>
                <a:off x="7546961" y="3590648"/>
                <a:ext cx="36000" cy="3600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14" name="Ink 13">
                <a:extLst>
                  <a:ext uri="{FF2B5EF4-FFF2-40B4-BE49-F238E27FC236}">
                    <a16:creationId xmlns:a16="http://schemas.microsoft.com/office/drawing/2014/main" id="{1297585C-6CD7-2A89-0181-0E5211FDBB28}"/>
                  </a:ext>
                </a:extLst>
              </p14:cNvPr>
              <p14:cNvContentPartPr/>
              <p14:nvPr/>
            </p14:nvContentPartPr>
            <p14:xfrm>
              <a:off x="7265441" y="3596048"/>
              <a:ext cx="360" cy="360"/>
            </p14:xfrm>
          </p:contentPart>
        </mc:Choice>
        <mc:Fallback>
          <p:pic>
            <p:nvPicPr>
              <p:cNvPr id="14" name="Ink 13">
                <a:extLst>
                  <a:ext uri="{FF2B5EF4-FFF2-40B4-BE49-F238E27FC236}">
                    <a16:creationId xmlns:a16="http://schemas.microsoft.com/office/drawing/2014/main" id="{1297585C-6CD7-2A89-0181-0E5211FDBB28}"/>
                  </a:ext>
                </a:extLst>
              </p:cNvPr>
              <p:cNvPicPr/>
              <p:nvPr/>
            </p:nvPicPr>
            <p:blipFill>
              <a:blip r:embed="rId6"/>
              <a:stretch>
                <a:fillRect/>
              </a:stretch>
            </p:blipFill>
            <p:spPr>
              <a:xfrm>
                <a:off x="7247441" y="3578048"/>
                <a:ext cx="36000" cy="3600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15" name="Ink 14">
                <a:extLst>
                  <a:ext uri="{FF2B5EF4-FFF2-40B4-BE49-F238E27FC236}">
                    <a16:creationId xmlns:a16="http://schemas.microsoft.com/office/drawing/2014/main" id="{CE5B848E-85C7-CEA6-6B8B-129C514E3F86}"/>
                  </a:ext>
                </a:extLst>
              </p14:cNvPr>
              <p14:cNvContentPartPr/>
              <p14:nvPr/>
            </p14:nvContentPartPr>
            <p14:xfrm>
              <a:off x="7208201" y="3423968"/>
              <a:ext cx="360" cy="360"/>
            </p14:xfrm>
          </p:contentPart>
        </mc:Choice>
        <mc:Fallback>
          <p:pic>
            <p:nvPicPr>
              <p:cNvPr id="15" name="Ink 14">
                <a:extLst>
                  <a:ext uri="{FF2B5EF4-FFF2-40B4-BE49-F238E27FC236}">
                    <a16:creationId xmlns:a16="http://schemas.microsoft.com/office/drawing/2014/main" id="{CE5B848E-85C7-CEA6-6B8B-129C514E3F86}"/>
                  </a:ext>
                </a:extLst>
              </p:cNvPr>
              <p:cNvPicPr/>
              <p:nvPr/>
            </p:nvPicPr>
            <p:blipFill>
              <a:blip r:embed="rId6"/>
              <a:stretch>
                <a:fillRect/>
              </a:stretch>
            </p:blipFill>
            <p:spPr>
              <a:xfrm>
                <a:off x="7190201" y="3405968"/>
                <a:ext cx="36000" cy="36000"/>
              </a:xfrm>
              <a:prstGeom prst="rect">
                <a:avLst/>
              </a:prstGeom>
            </p:spPr>
          </p:pic>
        </mc:Fallback>
      </mc:AlternateContent>
    </p:spTree>
    <p:extLst>
      <p:ext uri="{BB962C8B-B14F-4D97-AF65-F5344CB8AC3E}">
        <p14:creationId xmlns:p14="http://schemas.microsoft.com/office/powerpoint/2010/main" val="54710061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F5A7831-8CAA-EC22-B1C4-ED70999AD9CF}"/>
              </a:ext>
            </a:extLst>
          </p:cNvPr>
          <p:cNvSpPr txBox="1"/>
          <p:nvPr/>
        </p:nvSpPr>
        <p:spPr>
          <a:xfrm>
            <a:off x="401674" y="1713022"/>
            <a:ext cx="11388650"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dirty="0">
                <a:latin typeface="Times New Roman"/>
                <a:ea typeface="+mn-lt"/>
                <a:cs typeface="+mn-lt"/>
              </a:rPr>
              <a:t>Drug Development Status: </a:t>
            </a:r>
            <a:r>
              <a:rPr lang="en-US" sz="2400" dirty="0">
                <a:latin typeface="Times New Roman"/>
                <a:ea typeface="+mn-lt"/>
                <a:cs typeface="+mn-lt"/>
              </a:rPr>
              <a:t>The drug is in its Phase II trials.</a:t>
            </a:r>
            <a:endParaRPr lang="en-US" sz="2400" dirty="0">
              <a:latin typeface="Times New Roman"/>
              <a:cs typeface="Times New Roman"/>
            </a:endParaRPr>
          </a:p>
          <a:p>
            <a:pPr algn="ctr"/>
            <a:r>
              <a:rPr lang="en-US" sz="2400" b="1" dirty="0">
                <a:latin typeface="Times New Roman"/>
                <a:ea typeface="+mn-lt"/>
                <a:cs typeface="+mn-lt"/>
              </a:rPr>
              <a:t>Chemical Structure :</a:t>
            </a:r>
            <a:r>
              <a:rPr lang="en-US" sz="2400" dirty="0">
                <a:latin typeface="Times New Roman"/>
                <a:ea typeface="+mn-lt"/>
                <a:cs typeface="+mn-lt"/>
              </a:rPr>
              <a:t> AB-1002 is a cardiotropic adeno-associated virus(AAV) vector gene which promote increased production of a therapeutic protein inhibitor 1 in cardiac cells. </a:t>
            </a:r>
            <a:endParaRPr lang="en-US" sz="2400" dirty="0">
              <a:latin typeface="Times New Roman"/>
              <a:cs typeface="Times New Roman"/>
            </a:endParaRPr>
          </a:p>
          <a:p>
            <a:pPr algn="l"/>
            <a:endParaRPr lang="en-US" dirty="0"/>
          </a:p>
        </p:txBody>
      </p:sp>
      <p:pic>
        <p:nvPicPr>
          <p:cNvPr id="3" name="Picture 2" descr="A diagram of gene therapy using an adenovirus vector&#10;&#10;Description automatically generated">
            <a:extLst>
              <a:ext uri="{FF2B5EF4-FFF2-40B4-BE49-F238E27FC236}">
                <a16:creationId xmlns:a16="http://schemas.microsoft.com/office/drawing/2014/main" id="{C8A3121D-0A6A-4B97-B005-3AD80A1C6BCC}"/>
              </a:ext>
            </a:extLst>
          </p:cNvPr>
          <p:cNvPicPr>
            <a:picLocks noChangeAspect="1"/>
          </p:cNvPicPr>
          <p:nvPr/>
        </p:nvPicPr>
        <p:blipFill>
          <a:blip r:embed="rId2"/>
          <a:stretch>
            <a:fillRect/>
          </a:stretch>
        </p:blipFill>
        <p:spPr>
          <a:xfrm>
            <a:off x="3048374" y="3107946"/>
            <a:ext cx="5189848" cy="3644605"/>
          </a:xfrm>
          <a:prstGeom prst="rect">
            <a:avLst/>
          </a:prstGeom>
        </p:spPr>
      </p:pic>
      <p:pic>
        <p:nvPicPr>
          <p:cNvPr id="6" name="Picture 5" descr="A logo with text and flowers&#10;&#10;Description automatically generated">
            <a:extLst>
              <a:ext uri="{FF2B5EF4-FFF2-40B4-BE49-F238E27FC236}">
                <a16:creationId xmlns:a16="http://schemas.microsoft.com/office/drawing/2014/main" id="{2341025C-93A6-E565-E909-F71808985206}"/>
              </a:ext>
            </a:extLst>
          </p:cNvPr>
          <p:cNvPicPr>
            <a:picLocks noChangeAspect="1"/>
          </p:cNvPicPr>
          <p:nvPr/>
        </p:nvPicPr>
        <p:blipFill>
          <a:blip r:embed="rId3"/>
          <a:stretch>
            <a:fillRect/>
          </a:stretch>
        </p:blipFill>
        <p:spPr>
          <a:xfrm>
            <a:off x="11449893" y="-1599"/>
            <a:ext cx="742107" cy="775263"/>
          </a:xfrm>
          <a:prstGeom prst="rect">
            <a:avLst/>
          </a:prstGeom>
        </p:spPr>
      </p:pic>
      <p:sp>
        <p:nvSpPr>
          <p:cNvPr id="9" name="Title 8">
            <a:extLst>
              <a:ext uri="{FF2B5EF4-FFF2-40B4-BE49-F238E27FC236}">
                <a16:creationId xmlns:a16="http://schemas.microsoft.com/office/drawing/2014/main" id="{5DF73EA6-4860-A3CF-A115-ADD8B5388302}"/>
              </a:ext>
            </a:extLst>
          </p:cNvPr>
          <p:cNvSpPr>
            <a:spLocks noGrp="1"/>
          </p:cNvSpPr>
          <p:nvPr>
            <p:ph type="title"/>
          </p:nvPr>
        </p:nvSpPr>
        <p:spPr/>
        <p:txBody>
          <a:bodyPr>
            <a:normAutofit/>
          </a:bodyPr>
          <a:lstStyle/>
          <a:p>
            <a:pPr algn="ctr"/>
            <a:r>
              <a:rPr lang="en-US" sz="4000" b="1" i="1" dirty="0">
                <a:latin typeface="Sitka Display" panose="02000505000000020004" pitchFamily="2" charset="0"/>
              </a:rPr>
              <a:t>About Drug</a:t>
            </a:r>
            <a:endParaRPr lang="en-US" sz="4000" b="1" dirty="0">
              <a:latin typeface="Sitka Display" panose="02000505000000020004" pitchFamily="2" charset="0"/>
            </a:endParaRPr>
          </a:p>
        </p:txBody>
      </p:sp>
    </p:spTree>
    <p:extLst>
      <p:ext uri="{BB962C8B-B14F-4D97-AF65-F5344CB8AC3E}">
        <p14:creationId xmlns:p14="http://schemas.microsoft.com/office/powerpoint/2010/main" val="238340541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1600" y="220923"/>
            <a:ext cx="6605181" cy="6498855"/>
          </a:xfrm>
        </p:spPr>
        <p:txBody>
          <a:bodyPr vert="horz" lIns="91440" tIns="45720" rIns="91440" bIns="45720" rtlCol="0" anchor="t">
            <a:normAutofit/>
          </a:bodyPr>
          <a:lstStyle/>
          <a:p>
            <a:pPr marL="0" indent="0" algn="ctr">
              <a:buNone/>
            </a:pPr>
            <a:r>
              <a:rPr lang="en-US" sz="4000" b="1" dirty="0">
                <a:latin typeface="Sitka Display" panose="02000505000000020004" pitchFamily="2" charset="0"/>
              </a:rPr>
              <a:t>Target Validation</a:t>
            </a:r>
          </a:p>
        </p:txBody>
      </p:sp>
      <p:sp>
        <p:nvSpPr>
          <p:cNvPr id="20" name="Star: 4 Points 19">
            <a:extLst>
              <a:ext uri="{FF2B5EF4-FFF2-40B4-BE49-F238E27FC236}">
                <a16:creationId xmlns:a16="http://schemas.microsoft.com/office/drawing/2014/main" id="{B20DE08E-E59D-3B3A-1D55-DF4EFD2C59C4}"/>
              </a:ext>
            </a:extLst>
          </p:cNvPr>
          <p:cNvSpPr/>
          <p:nvPr/>
        </p:nvSpPr>
        <p:spPr>
          <a:xfrm>
            <a:off x="224465" y="1459023"/>
            <a:ext cx="484372" cy="507999"/>
          </a:xfrm>
          <a:prstGeom prst="star4">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Star: 4 Points 20">
            <a:extLst>
              <a:ext uri="{FF2B5EF4-FFF2-40B4-BE49-F238E27FC236}">
                <a16:creationId xmlns:a16="http://schemas.microsoft.com/office/drawing/2014/main" id="{186F72FA-E49C-CC48-0395-63829B846520}"/>
              </a:ext>
            </a:extLst>
          </p:cNvPr>
          <p:cNvSpPr/>
          <p:nvPr/>
        </p:nvSpPr>
        <p:spPr>
          <a:xfrm>
            <a:off x="224465" y="2587255"/>
            <a:ext cx="484372" cy="507999"/>
          </a:xfrm>
          <a:prstGeom prst="star4">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Star: 4 Points 21">
            <a:extLst>
              <a:ext uri="{FF2B5EF4-FFF2-40B4-BE49-F238E27FC236}">
                <a16:creationId xmlns:a16="http://schemas.microsoft.com/office/drawing/2014/main" id="{7205167D-46BC-9E20-AC8E-EA70E8DF6014}"/>
              </a:ext>
            </a:extLst>
          </p:cNvPr>
          <p:cNvSpPr/>
          <p:nvPr/>
        </p:nvSpPr>
        <p:spPr>
          <a:xfrm>
            <a:off x="224464" y="3821813"/>
            <a:ext cx="484372" cy="507999"/>
          </a:xfrm>
          <a:prstGeom prst="star4">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p>
        </p:txBody>
      </p:sp>
      <p:sp>
        <p:nvSpPr>
          <p:cNvPr id="23" name="Star: 4 Points 22">
            <a:extLst>
              <a:ext uri="{FF2B5EF4-FFF2-40B4-BE49-F238E27FC236}">
                <a16:creationId xmlns:a16="http://schemas.microsoft.com/office/drawing/2014/main" id="{FA688FF9-8BBE-A617-0C5E-5F33193FE838}"/>
              </a:ext>
            </a:extLst>
          </p:cNvPr>
          <p:cNvSpPr/>
          <p:nvPr/>
        </p:nvSpPr>
        <p:spPr>
          <a:xfrm>
            <a:off x="224465" y="5026838"/>
            <a:ext cx="484372" cy="507999"/>
          </a:xfrm>
          <a:prstGeom prst="star4">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0686D86A-4C8C-71B8-731F-40D126D29CE7}"/>
              </a:ext>
            </a:extLst>
          </p:cNvPr>
          <p:cNvSpPr txBox="1"/>
          <p:nvPr/>
        </p:nvSpPr>
        <p:spPr>
          <a:xfrm>
            <a:off x="714746" y="1459019"/>
            <a:ext cx="3774556"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dirty="0">
                <a:latin typeface="Times"/>
                <a:cs typeface="Times"/>
              </a:rPr>
              <a:t>Preclinical Validation</a:t>
            </a:r>
            <a:endParaRPr lang="en-US" sz="2800" b="1" dirty="0"/>
          </a:p>
          <a:p>
            <a:endParaRPr lang="en-US" dirty="0">
              <a:latin typeface="Times"/>
              <a:cs typeface="Times"/>
            </a:endParaRPr>
          </a:p>
          <a:p>
            <a:pPr algn="l"/>
            <a:endParaRPr lang="en-US" dirty="0"/>
          </a:p>
        </p:txBody>
      </p:sp>
      <p:sp>
        <p:nvSpPr>
          <p:cNvPr id="30" name="TextBox 24">
            <a:extLst>
              <a:ext uri="{FF2B5EF4-FFF2-40B4-BE49-F238E27FC236}">
                <a16:creationId xmlns:a16="http://schemas.microsoft.com/office/drawing/2014/main" id="{0686D86A-4C8C-71B8-731F-40D126D29CE7}"/>
              </a:ext>
            </a:extLst>
          </p:cNvPr>
          <p:cNvSpPr txBox="1"/>
          <p:nvPr/>
        </p:nvSpPr>
        <p:spPr>
          <a:xfrm>
            <a:off x="779721" y="2581348"/>
            <a:ext cx="5245395" cy="523220"/>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800" b="1">
                <a:latin typeface="Times"/>
                <a:cs typeface="Times New Roman"/>
              </a:rPr>
              <a:t>Clinical Validation</a:t>
            </a:r>
          </a:p>
        </p:txBody>
      </p:sp>
      <p:sp>
        <p:nvSpPr>
          <p:cNvPr id="31" name="TextBox 24">
            <a:extLst>
              <a:ext uri="{FF2B5EF4-FFF2-40B4-BE49-F238E27FC236}">
                <a16:creationId xmlns:a16="http://schemas.microsoft.com/office/drawing/2014/main" id="{0686D86A-4C8C-71B8-731F-40D126D29CE7}"/>
              </a:ext>
            </a:extLst>
          </p:cNvPr>
          <p:cNvSpPr txBox="1"/>
          <p:nvPr/>
        </p:nvSpPr>
        <p:spPr>
          <a:xfrm>
            <a:off x="780828" y="3805201"/>
            <a:ext cx="5245395" cy="523220"/>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800" b="1">
                <a:latin typeface="Times"/>
                <a:cs typeface="Times"/>
              </a:rPr>
              <a:t>Regulatory Affairs Review</a:t>
            </a:r>
            <a:endParaRPr lang="en-US" sz="2800" b="1"/>
          </a:p>
        </p:txBody>
      </p:sp>
      <p:sp>
        <p:nvSpPr>
          <p:cNvPr id="34" name="TextBox 24">
            <a:extLst>
              <a:ext uri="{FF2B5EF4-FFF2-40B4-BE49-F238E27FC236}">
                <a16:creationId xmlns:a16="http://schemas.microsoft.com/office/drawing/2014/main" id="{FAEF11B8-E8B8-E149-33C8-DDE983D3F4D2}"/>
              </a:ext>
            </a:extLst>
          </p:cNvPr>
          <p:cNvSpPr txBox="1"/>
          <p:nvPr/>
        </p:nvSpPr>
        <p:spPr>
          <a:xfrm>
            <a:off x="715851" y="5027945"/>
            <a:ext cx="5245395" cy="523220"/>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800" b="1">
                <a:latin typeface="Times"/>
                <a:cs typeface="Times"/>
              </a:rPr>
              <a:t>Post-Market Surveillance</a:t>
            </a:r>
            <a:endParaRPr lang="en-US" b="1"/>
          </a:p>
        </p:txBody>
      </p:sp>
      <p:pic>
        <p:nvPicPr>
          <p:cNvPr id="36" name="Picture 35" descr="A diagram of a cell division&#10;&#10;Description automatically generated">
            <a:extLst>
              <a:ext uri="{FF2B5EF4-FFF2-40B4-BE49-F238E27FC236}">
                <a16:creationId xmlns:a16="http://schemas.microsoft.com/office/drawing/2014/main" id="{4E6156D9-60A9-01C8-25AB-D34F6796A5C5}"/>
              </a:ext>
            </a:extLst>
          </p:cNvPr>
          <p:cNvPicPr>
            <a:picLocks noChangeAspect="1"/>
          </p:cNvPicPr>
          <p:nvPr/>
        </p:nvPicPr>
        <p:blipFill>
          <a:blip r:embed="rId2"/>
          <a:stretch>
            <a:fillRect/>
          </a:stretch>
        </p:blipFill>
        <p:spPr>
          <a:xfrm>
            <a:off x="7384519" y="691957"/>
            <a:ext cx="4462722" cy="5320414"/>
          </a:xfrm>
          <a:prstGeom prst="rect">
            <a:avLst/>
          </a:prstGeom>
        </p:spPr>
      </p:pic>
      <p:pic>
        <p:nvPicPr>
          <p:cNvPr id="38" name="Graphic 37" descr="Drug Discovery and Development Process | PPD Inc">
            <a:extLst>
              <a:ext uri="{FF2B5EF4-FFF2-40B4-BE49-F238E27FC236}">
                <a16:creationId xmlns:a16="http://schemas.microsoft.com/office/drawing/2014/main" id="{D04F2E92-5763-C463-70D3-EBBC8FC0E65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310204" y="1570364"/>
            <a:ext cx="4610722" cy="3561124"/>
          </a:xfrm>
          <a:prstGeom prst="rect">
            <a:avLst/>
          </a:prstGeom>
        </p:spPr>
      </p:pic>
      <p:pic>
        <p:nvPicPr>
          <p:cNvPr id="39" name="Picture 38" descr="Regulatory Affairs Service Provider |eCTD Publishing |Submission |Dossier">
            <a:extLst>
              <a:ext uri="{FF2B5EF4-FFF2-40B4-BE49-F238E27FC236}">
                <a16:creationId xmlns:a16="http://schemas.microsoft.com/office/drawing/2014/main" id="{0D8F72F3-F8E6-AA4A-4F4D-DD555EDB4411}"/>
              </a:ext>
            </a:extLst>
          </p:cNvPr>
          <p:cNvPicPr>
            <a:picLocks noChangeAspect="1"/>
          </p:cNvPicPr>
          <p:nvPr/>
        </p:nvPicPr>
        <p:blipFill>
          <a:blip r:embed="rId5"/>
          <a:stretch>
            <a:fillRect/>
          </a:stretch>
        </p:blipFill>
        <p:spPr>
          <a:xfrm>
            <a:off x="7310740" y="1420778"/>
            <a:ext cx="4594259" cy="4137681"/>
          </a:xfrm>
          <a:prstGeom prst="rect">
            <a:avLst/>
          </a:prstGeom>
        </p:spPr>
      </p:pic>
      <p:pic>
        <p:nvPicPr>
          <p:cNvPr id="41" name="Picture 40" descr="Post-Market Surveillance - 10 Questions about PMS &amp; MDR">
            <a:extLst>
              <a:ext uri="{FF2B5EF4-FFF2-40B4-BE49-F238E27FC236}">
                <a16:creationId xmlns:a16="http://schemas.microsoft.com/office/drawing/2014/main" id="{9575E77E-F7DE-3F19-1F30-CF7E7F490377}"/>
              </a:ext>
            </a:extLst>
          </p:cNvPr>
          <p:cNvPicPr>
            <a:picLocks noChangeAspect="1"/>
          </p:cNvPicPr>
          <p:nvPr/>
        </p:nvPicPr>
        <p:blipFill rotWithShape="1">
          <a:blip r:embed="rId6"/>
          <a:srcRect l="22796" t="2119" r="22150" b="-585"/>
          <a:stretch/>
        </p:blipFill>
        <p:spPr>
          <a:xfrm>
            <a:off x="7570476" y="2168578"/>
            <a:ext cx="4067956" cy="2858420"/>
          </a:xfrm>
          <a:prstGeom prst="rect">
            <a:avLst/>
          </a:prstGeom>
        </p:spPr>
      </p:pic>
      <p:sp>
        <p:nvSpPr>
          <p:cNvPr id="42" name="TextBox 41">
            <a:extLst>
              <a:ext uri="{FF2B5EF4-FFF2-40B4-BE49-F238E27FC236}">
                <a16:creationId xmlns:a16="http://schemas.microsoft.com/office/drawing/2014/main" id="{EA62267B-AC8A-596C-CDAB-90249ED640D2}"/>
              </a:ext>
            </a:extLst>
          </p:cNvPr>
          <p:cNvSpPr txBox="1"/>
          <p:nvPr/>
        </p:nvSpPr>
        <p:spPr>
          <a:xfrm>
            <a:off x="7868094" y="6202325"/>
            <a:ext cx="445976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bg1"/>
                </a:solidFill>
                <a:ea typeface="+mn-lt"/>
                <a:cs typeface="+mn-lt"/>
              </a:rPr>
              <a:t>(Lacalle, 2024),(PPD Inc., 2024)</a:t>
            </a:r>
            <a:endParaRPr lang="en-US">
              <a:solidFill>
                <a:schemeClr val="bg1"/>
              </a:solidFill>
            </a:endParaRPr>
          </a:p>
        </p:txBody>
      </p:sp>
      <p:pic>
        <p:nvPicPr>
          <p:cNvPr id="4" name="Picture 3" descr="A logo with text and flowers&#10;&#10;Description automatically generated">
            <a:extLst>
              <a:ext uri="{FF2B5EF4-FFF2-40B4-BE49-F238E27FC236}">
                <a16:creationId xmlns:a16="http://schemas.microsoft.com/office/drawing/2014/main" id="{2D8EECFC-E92E-CEF9-78A2-B87960C33FB2}"/>
              </a:ext>
            </a:extLst>
          </p:cNvPr>
          <p:cNvPicPr>
            <a:picLocks noChangeAspect="1"/>
          </p:cNvPicPr>
          <p:nvPr/>
        </p:nvPicPr>
        <p:blipFill>
          <a:blip r:embed="rId7"/>
          <a:stretch>
            <a:fillRect/>
          </a:stretch>
        </p:blipFill>
        <p:spPr>
          <a:xfrm>
            <a:off x="11485334" y="-1599"/>
            <a:ext cx="706666" cy="716194"/>
          </a:xfrm>
          <a:prstGeom prst="rect">
            <a:avLst/>
          </a:prstGeom>
        </p:spPr>
      </p:pic>
    </p:spTree>
    <p:extLst>
      <p:ext uri="{BB962C8B-B14F-4D97-AF65-F5344CB8AC3E}">
        <p14:creationId xmlns:p14="http://schemas.microsoft.com/office/powerpoint/2010/main" val="291474842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fade">
                                      <p:cBhvr>
                                        <p:cTn id="10" dur="500"/>
                                        <p:tgtEl>
                                          <p:spTgt spid="3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fade">
                                      <p:cBhvr>
                                        <p:cTn id="15" dur="500"/>
                                        <p:tgtEl>
                                          <p:spTgt spid="30"/>
                                        </p:tgtEl>
                                      </p:cBhvr>
                                    </p:animEffect>
                                  </p:childTnLst>
                                </p:cTn>
                              </p:par>
                              <p:par>
                                <p:cTn id="16" presetID="10" presetClass="entr" presetSubtype="0" fill="hold" nodeType="withEffect">
                                  <p:stCondLst>
                                    <p:cond delay="0"/>
                                  </p:stCondLst>
                                  <p:childTnLst>
                                    <p:set>
                                      <p:cBhvr>
                                        <p:cTn id="17" dur="1" fill="hold">
                                          <p:stCondLst>
                                            <p:cond delay="0"/>
                                          </p:stCondLst>
                                        </p:cTn>
                                        <p:tgtEl>
                                          <p:spTgt spid="38"/>
                                        </p:tgtEl>
                                        <p:attrNameLst>
                                          <p:attrName>style.visibility</p:attrName>
                                        </p:attrNameLst>
                                      </p:cBhvr>
                                      <p:to>
                                        <p:strVal val="visible"/>
                                      </p:to>
                                    </p:set>
                                    <p:animEffect transition="in" filter="fade">
                                      <p:cBhvr>
                                        <p:cTn id="18" dur="500"/>
                                        <p:tgtEl>
                                          <p:spTgt spid="3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1"/>
                                        </p:tgtEl>
                                        <p:attrNameLst>
                                          <p:attrName>style.visibility</p:attrName>
                                        </p:attrNameLst>
                                      </p:cBhvr>
                                      <p:to>
                                        <p:strVal val="visible"/>
                                      </p:to>
                                    </p:set>
                                    <p:animEffect transition="in" filter="fade">
                                      <p:cBhvr>
                                        <p:cTn id="23" dur="500"/>
                                        <p:tgtEl>
                                          <p:spTgt spid="31"/>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9"/>
                                        </p:tgtEl>
                                        <p:attrNameLst>
                                          <p:attrName>style.visibility</p:attrName>
                                        </p:attrNameLst>
                                      </p:cBhvr>
                                      <p:to>
                                        <p:strVal val="visible"/>
                                      </p:to>
                                    </p:set>
                                    <p:animEffect transition="in" filter="fade">
                                      <p:cBhvr>
                                        <p:cTn id="28" dur="500"/>
                                        <p:tgtEl>
                                          <p:spTgt spid="39"/>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34"/>
                                        </p:tgtEl>
                                        <p:attrNameLst>
                                          <p:attrName>style.visibility</p:attrName>
                                        </p:attrNameLst>
                                      </p:cBhvr>
                                      <p:to>
                                        <p:strVal val="visible"/>
                                      </p:to>
                                    </p:set>
                                    <p:animEffect transition="in" filter="fade">
                                      <p:cBhvr>
                                        <p:cTn id="33" dur="500"/>
                                        <p:tgtEl>
                                          <p:spTgt spid="34"/>
                                        </p:tgtEl>
                                      </p:cBhvr>
                                    </p:animEffect>
                                  </p:childTnLst>
                                </p:cTn>
                              </p:par>
                              <p:par>
                                <p:cTn id="34" presetID="10" presetClass="entr" presetSubtype="0" fill="hold" nodeType="withEffect">
                                  <p:stCondLst>
                                    <p:cond delay="0"/>
                                  </p:stCondLst>
                                  <p:childTnLst>
                                    <p:set>
                                      <p:cBhvr>
                                        <p:cTn id="35" dur="1" fill="hold">
                                          <p:stCondLst>
                                            <p:cond delay="0"/>
                                          </p:stCondLst>
                                        </p:cTn>
                                        <p:tgtEl>
                                          <p:spTgt spid="41"/>
                                        </p:tgtEl>
                                        <p:attrNameLst>
                                          <p:attrName>style.visibility</p:attrName>
                                        </p:attrNameLst>
                                      </p:cBhvr>
                                      <p:to>
                                        <p:strVal val="visible"/>
                                      </p:to>
                                    </p:set>
                                    <p:animEffect transition="in" filter="fade">
                                      <p:cBhvr>
                                        <p:cTn id="36" dur="500"/>
                                        <p:tgtEl>
                                          <p:spTgt spid="41"/>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42"/>
                                        </p:tgtEl>
                                        <p:attrNameLst>
                                          <p:attrName>style.visibility</p:attrName>
                                        </p:attrNameLst>
                                      </p:cBhvr>
                                      <p:to>
                                        <p:strVal val="visible"/>
                                      </p:to>
                                    </p:set>
                                    <p:animEffect transition="in" filter="fade">
                                      <p:cBhvr>
                                        <p:cTn id="39"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30" grpId="0"/>
      <p:bldP spid="31" grpId="0"/>
      <p:bldP spid="34" grpId="0"/>
      <p:bldP spid="4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B62D81-8596-34D6-CC63-30AE495FB858}"/>
              </a:ext>
            </a:extLst>
          </p:cNvPr>
          <p:cNvSpPr>
            <a:spLocks noGrp="1"/>
          </p:cNvSpPr>
          <p:nvPr>
            <p:ph type="title"/>
          </p:nvPr>
        </p:nvSpPr>
        <p:spPr/>
        <p:txBody>
          <a:bodyPr>
            <a:normAutofit/>
          </a:bodyPr>
          <a:lstStyle/>
          <a:p>
            <a:pPr algn="ctr"/>
            <a:r>
              <a:rPr lang="en-US" sz="4000" b="1" i="1">
                <a:latin typeface="Sitka Display" panose="02000505000000020004" pitchFamily="2" charset="0"/>
              </a:rPr>
              <a:t>Administration Pathway </a:t>
            </a:r>
          </a:p>
        </p:txBody>
      </p:sp>
      <p:pic>
        <p:nvPicPr>
          <p:cNvPr id="3" name="Picture 2" descr="A diagram of a human heart&#10;&#10;Description automatically generated">
            <a:extLst>
              <a:ext uri="{FF2B5EF4-FFF2-40B4-BE49-F238E27FC236}">
                <a16:creationId xmlns:a16="http://schemas.microsoft.com/office/drawing/2014/main" id="{97FBB29C-20C8-3F32-3ABE-13BD8858457E}"/>
              </a:ext>
            </a:extLst>
          </p:cNvPr>
          <p:cNvPicPr>
            <a:picLocks noChangeAspect="1"/>
          </p:cNvPicPr>
          <p:nvPr/>
        </p:nvPicPr>
        <p:blipFill>
          <a:blip r:embed="rId2"/>
          <a:stretch>
            <a:fillRect/>
          </a:stretch>
        </p:blipFill>
        <p:spPr>
          <a:xfrm>
            <a:off x="304800" y="1714500"/>
            <a:ext cx="11438964" cy="5015752"/>
          </a:xfrm>
          <a:prstGeom prst="rect">
            <a:avLst/>
          </a:prstGeom>
        </p:spPr>
      </p:pic>
      <p:sp>
        <p:nvSpPr>
          <p:cNvPr id="4" name="TextBox 3">
            <a:extLst>
              <a:ext uri="{FF2B5EF4-FFF2-40B4-BE49-F238E27FC236}">
                <a16:creationId xmlns:a16="http://schemas.microsoft.com/office/drawing/2014/main" id="{86B4E175-FD1C-62AF-8B6C-4F5B5AE20373}"/>
              </a:ext>
            </a:extLst>
          </p:cNvPr>
          <p:cNvSpPr txBox="1"/>
          <p:nvPr/>
        </p:nvSpPr>
        <p:spPr>
          <a:xfrm>
            <a:off x="739588" y="4397188"/>
            <a:ext cx="6602505" cy="181588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1600">
                <a:latin typeface="Times New Roman"/>
              </a:rPr>
              <a:t>AB-1002 is a cardiotropic adeno-associated virus(AAV) </a:t>
            </a:r>
            <a:r>
              <a:rPr lang="en-US" sz="1600" b="1">
                <a:latin typeface="Times New Roman"/>
              </a:rPr>
              <a:t>one-time intracoronary infusion</a:t>
            </a:r>
            <a:r>
              <a:rPr lang="en-US" sz="1600">
                <a:latin typeface="Times New Roman"/>
              </a:rPr>
              <a:t>, administered via injection to the heart, designed to deliver an active I-1 transgene to promote the production of protein inhibitor 1, which can block the activity of the congestive heart failure-linked protein phosphatase 1 </a:t>
            </a:r>
            <a:r>
              <a:rPr lang="en-US" sz="1600">
                <a:latin typeface="Times"/>
                <a:cs typeface="Times"/>
              </a:rPr>
              <a:t>(</a:t>
            </a:r>
            <a:r>
              <a:rPr lang="en-US" sz="1600" err="1">
                <a:latin typeface="Times"/>
                <a:ea typeface="+mn-lt"/>
                <a:cs typeface="+mn-lt"/>
              </a:rPr>
              <a:t>Maznyczka</a:t>
            </a:r>
            <a:r>
              <a:rPr lang="en-US" sz="1600">
                <a:latin typeface="Times"/>
                <a:ea typeface="+mn-lt"/>
                <a:cs typeface="+mn-lt"/>
              </a:rPr>
              <a:t> et al., 2021)</a:t>
            </a:r>
            <a:endParaRPr lang="en-US" sz="1600">
              <a:latin typeface="Times"/>
              <a:cs typeface="Times New Roman"/>
            </a:endParaRPr>
          </a:p>
          <a:p>
            <a:pPr marL="285750" indent="-285750">
              <a:buFont typeface="Arial"/>
              <a:buChar char="•"/>
            </a:pPr>
            <a:endParaRPr lang="en-US" sz="1600">
              <a:latin typeface="Times New Roman"/>
              <a:cs typeface="Times New Roman"/>
            </a:endParaRPr>
          </a:p>
          <a:p>
            <a:endParaRPr lang="en-US" sz="1600">
              <a:latin typeface="Times New Roman"/>
              <a:cs typeface="Times New Roman"/>
            </a:endParaRPr>
          </a:p>
        </p:txBody>
      </p:sp>
      <p:pic>
        <p:nvPicPr>
          <p:cNvPr id="5" name="Picture 4" descr="A logo with text and flowers&#10;&#10;Description automatically generated">
            <a:extLst>
              <a:ext uri="{FF2B5EF4-FFF2-40B4-BE49-F238E27FC236}">
                <a16:creationId xmlns:a16="http://schemas.microsoft.com/office/drawing/2014/main" id="{EAEDDE4D-4506-B1F8-0FAE-D235549E8815}"/>
              </a:ext>
            </a:extLst>
          </p:cNvPr>
          <p:cNvPicPr>
            <a:picLocks noChangeAspect="1"/>
          </p:cNvPicPr>
          <p:nvPr/>
        </p:nvPicPr>
        <p:blipFill>
          <a:blip r:embed="rId3"/>
          <a:stretch>
            <a:fillRect/>
          </a:stretch>
        </p:blipFill>
        <p:spPr>
          <a:xfrm>
            <a:off x="11449893" y="-13262"/>
            <a:ext cx="742107" cy="775263"/>
          </a:xfrm>
          <a:prstGeom prst="rect">
            <a:avLst/>
          </a:prstGeom>
        </p:spPr>
      </p:pic>
    </p:spTree>
    <p:extLst>
      <p:ext uri="{BB962C8B-B14F-4D97-AF65-F5344CB8AC3E}">
        <p14:creationId xmlns:p14="http://schemas.microsoft.com/office/powerpoint/2010/main" val="294529352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72864B-6C3E-74C8-1974-92F69864D537}"/>
              </a:ext>
            </a:extLst>
          </p:cNvPr>
          <p:cNvSpPr>
            <a:spLocks noGrp="1"/>
          </p:cNvSpPr>
          <p:nvPr>
            <p:ph type="title"/>
          </p:nvPr>
        </p:nvSpPr>
        <p:spPr>
          <a:xfrm>
            <a:off x="133498" y="99220"/>
            <a:ext cx="10991702" cy="1325563"/>
          </a:xfrm>
        </p:spPr>
        <p:txBody>
          <a:bodyPr>
            <a:normAutofit/>
          </a:bodyPr>
          <a:lstStyle/>
          <a:p>
            <a:pPr algn="ctr"/>
            <a:r>
              <a:rPr lang="en-GB" sz="4000" b="1" i="1" dirty="0">
                <a:latin typeface="Sitka Display"/>
                <a:ea typeface="+mj-lt"/>
                <a:cs typeface="+mj-lt"/>
              </a:rPr>
              <a:t>Pharmacokinetics </a:t>
            </a:r>
            <a:r>
              <a:rPr lang="en-US" sz="4000" b="1" i="1" dirty="0">
                <a:latin typeface="Sitka Display"/>
              </a:rPr>
              <a:t>&amp; </a:t>
            </a:r>
            <a:r>
              <a:rPr lang="en-GB" sz="4000" b="1" i="1" dirty="0">
                <a:latin typeface="Sitka Display"/>
                <a:ea typeface="+mj-lt"/>
                <a:cs typeface="+mj-lt"/>
              </a:rPr>
              <a:t>Pharmacodynamics </a:t>
            </a:r>
            <a:br>
              <a:rPr lang="en-GB" sz="4000" b="1" i="1" dirty="0">
                <a:latin typeface="Sitka Display" panose="02000505000000020004" pitchFamily="2" charset="0"/>
                <a:ea typeface="+mj-lt"/>
                <a:cs typeface="+mj-lt"/>
              </a:rPr>
            </a:br>
            <a:r>
              <a:rPr lang="en-GB" sz="4000" b="1" i="1" dirty="0">
                <a:latin typeface="Sitka Display"/>
                <a:ea typeface="+mj-lt"/>
                <a:cs typeface="+mj-lt"/>
              </a:rPr>
              <a:t> Of  AB-1002 </a:t>
            </a:r>
            <a:r>
              <a:rPr lang="en-GB" sz="1200" b="1" i="1" dirty="0">
                <a:latin typeface="Sitka Display"/>
                <a:ea typeface="+mj-lt"/>
                <a:cs typeface="+mj-lt"/>
              </a:rPr>
              <a:t>(</a:t>
            </a:r>
            <a:r>
              <a:rPr lang="en-GB" sz="1200" b="1" i="1" dirty="0" err="1">
                <a:latin typeface="Sitka Display"/>
                <a:ea typeface="+mj-lt"/>
                <a:cs typeface="+mj-lt"/>
              </a:rPr>
              <a:t>Lainščak</a:t>
            </a:r>
            <a:r>
              <a:rPr lang="en-GB" sz="1200" b="1" i="1" dirty="0">
                <a:latin typeface="Sitka Display"/>
                <a:ea typeface="+mj-lt"/>
                <a:cs typeface="+mj-lt"/>
              </a:rPr>
              <a:t> et al., 2016).</a:t>
            </a:r>
            <a:endParaRPr lang="en-US" sz="1200" b="1" i="1" dirty="0">
              <a:solidFill>
                <a:srgbClr val="000000"/>
              </a:solidFill>
              <a:latin typeface="Sitka Display" panose="02000505000000020004" pitchFamily="2" charset="0"/>
            </a:endParaRPr>
          </a:p>
        </p:txBody>
      </p:sp>
      <p:graphicFrame>
        <p:nvGraphicFramePr>
          <p:cNvPr id="5" name="Diagram 4">
            <a:extLst>
              <a:ext uri="{FF2B5EF4-FFF2-40B4-BE49-F238E27FC236}">
                <a16:creationId xmlns:a16="http://schemas.microsoft.com/office/drawing/2014/main" id="{CA3C368A-743D-C60C-1BE0-800F2FCE11BB}"/>
              </a:ext>
            </a:extLst>
          </p:cNvPr>
          <p:cNvGraphicFramePr/>
          <p:nvPr>
            <p:extLst>
              <p:ext uri="{D42A27DB-BD31-4B8C-83A1-F6EECF244321}">
                <p14:modId xmlns:p14="http://schemas.microsoft.com/office/powerpoint/2010/main" val="2349498802"/>
              </p:ext>
            </p:extLst>
          </p:nvPr>
        </p:nvGraphicFramePr>
        <p:xfrm>
          <a:off x="-7851" y="1570702"/>
          <a:ext cx="12219095" cy="520126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Picture 5" descr="A logo with text and flowers&#10;&#10;Description automatically generated">
            <a:extLst>
              <a:ext uri="{FF2B5EF4-FFF2-40B4-BE49-F238E27FC236}">
                <a16:creationId xmlns:a16="http://schemas.microsoft.com/office/drawing/2014/main" id="{15FCC19C-482E-FF33-0BC2-CB49C07C26E6}"/>
              </a:ext>
            </a:extLst>
          </p:cNvPr>
          <p:cNvPicPr>
            <a:picLocks noChangeAspect="1"/>
          </p:cNvPicPr>
          <p:nvPr/>
        </p:nvPicPr>
        <p:blipFill>
          <a:blip r:embed="rId7"/>
          <a:stretch>
            <a:fillRect/>
          </a:stretch>
        </p:blipFill>
        <p:spPr>
          <a:xfrm>
            <a:off x="11469137" y="0"/>
            <a:ext cx="742107" cy="775263"/>
          </a:xfrm>
          <a:prstGeom prst="rect">
            <a:avLst/>
          </a:prstGeom>
        </p:spPr>
      </p:pic>
    </p:spTree>
    <p:extLst>
      <p:ext uri="{BB962C8B-B14F-4D97-AF65-F5344CB8AC3E}">
        <p14:creationId xmlns:p14="http://schemas.microsoft.com/office/powerpoint/2010/main" val="8487492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00DFAB-AEFA-FBE6-423C-F8C519AB5510}"/>
              </a:ext>
            </a:extLst>
          </p:cNvPr>
          <p:cNvSpPr>
            <a:spLocks noGrp="1"/>
          </p:cNvSpPr>
          <p:nvPr>
            <p:ph type="title"/>
          </p:nvPr>
        </p:nvSpPr>
        <p:spPr/>
        <p:txBody>
          <a:bodyPr/>
          <a:lstStyle/>
          <a:p>
            <a:pPr algn="ctr"/>
            <a:r>
              <a:rPr lang="en-US" sz="4000" b="1" i="1" dirty="0">
                <a:latin typeface="Sitka Display"/>
                <a:ea typeface="+mj-lt"/>
                <a:cs typeface="+mj-lt"/>
              </a:rPr>
              <a:t>Clinical Trails</a:t>
            </a:r>
            <a:endParaRPr lang="en-US" sz="4000" b="1" i="1" dirty="0">
              <a:solidFill>
                <a:srgbClr val="000000"/>
              </a:solidFill>
              <a:latin typeface="Sitka Display"/>
              <a:ea typeface="+mj-lt"/>
              <a:cs typeface="+mj-lt"/>
            </a:endParaRPr>
          </a:p>
          <a:p>
            <a:endParaRPr lang="en-US" sz="4000" i="1" dirty="0">
              <a:latin typeface="Sitka Display"/>
            </a:endParaRPr>
          </a:p>
        </p:txBody>
      </p:sp>
      <p:graphicFrame>
        <p:nvGraphicFramePr>
          <p:cNvPr id="7" name="Content Placeholder 6">
            <a:extLst>
              <a:ext uri="{FF2B5EF4-FFF2-40B4-BE49-F238E27FC236}">
                <a16:creationId xmlns:a16="http://schemas.microsoft.com/office/drawing/2014/main" id="{BBE77749-DF11-1C45-5DD7-FD37615EC4FD}"/>
              </a:ext>
            </a:extLst>
          </p:cNvPr>
          <p:cNvGraphicFramePr>
            <a:graphicFrameLocks noGrp="1"/>
          </p:cNvGraphicFramePr>
          <p:nvPr>
            <p:ph idx="1"/>
            <p:extLst>
              <p:ext uri="{D42A27DB-BD31-4B8C-83A1-F6EECF244321}">
                <p14:modId xmlns:p14="http://schemas.microsoft.com/office/powerpoint/2010/main" val="1656291316"/>
              </p:ext>
            </p:extLst>
          </p:nvPr>
        </p:nvGraphicFramePr>
        <p:xfrm>
          <a:off x="77164" y="1562582"/>
          <a:ext cx="12008795" cy="5158693"/>
        </p:xfrm>
        <a:graphic>
          <a:graphicData uri="http://schemas.openxmlformats.org/drawingml/2006/table">
            <a:tbl>
              <a:tblPr firstRow="1" bandRow="1">
                <a:tableStyleId>{21E4AEA4-8DFA-4A89-87EB-49C32662AFE0}</a:tableStyleId>
              </a:tblPr>
              <a:tblGrid>
                <a:gridCol w="2001466">
                  <a:extLst>
                    <a:ext uri="{9D8B030D-6E8A-4147-A177-3AD203B41FA5}">
                      <a16:colId xmlns:a16="http://schemas.microsoft.com/office/drawing/2014/main" val="3632707016"/>
                    </a:ext>
                  </a:extLst>
                </a:gridCol>
                <a:gridCol w="2912961">
                  <a:extLst>
                    <a:ext uri="{9D8B030D-6E8A-4147-A177-3AD203B41FA5}">
                      <a16:colId xmlns:a16="http://schemas.microsoft.com/office/drawing/2014/main" val="1269323982"/>
                    </a:ext>
                  </a:extLst>
                </a:gridCol>
                <a:gridCol w="2440329">
                  <a:extLst>
                    <a:ext uri="{9D8B030D-6E8A-4147-A177-3AD203B41FA5}">
                      <a16:colId xmlns:a16="http://schemas.microsoft.com/office/drawing/2014/main" val="2109903615"/>
                    </a:ext>
                  </a:extLst>
                </a:gridCol>
                <a:gridCol w="1639746">
                  <a:extLst>
                    <a:ext uri="{9D8B030D-6E8A-4147-A177-3AD203B41FA5}">
                      <a16:colId xmlns:a16="http://schemas.microsoft.com/office/drawing/2014/main" val="2551076494"/>
                    </a:ext>
                  </a:extLst>
                </a:gridCol>
                <a:gridCol w="1012827">
                  <a:extLst>
                    <a:ext uri="{9D8B030D-6E8A-4147-A177-3AD203B41FA5}">
                      <a16:colId xmlns:a16="http://schemas.microsoft.com/office/drawing/2014/main" val="1392662750"/>
                    </a:ext>
                  </a:extLst>
                </a:gridCol>
                <a:gridCol w="2001466">
                  <a:extLst>
                    <a:ext uri="{9D8B030D-6E8A-4147-A177-3AD203B41FA5}">
                      <a16:colId xmlns:a16="http://schemas.microsoft.com/office/drawing/2014/main" val="1847573934"/>
                    </a:ext>
                  </a:extLst>
                </a:gridCol>
              </a:tblGrid>
              <a:tr h="796389">
                <a:tc>
                  <a:txBody>
                    <a:bodyPr/>
                    <a:lstStyle/>
                    <a:p>
                      <a:pPr lvl="0" algn="ctr" rtl="0">
                        <a:buNone/>
                      </a:pPr>
                      <a:r>
                        <a:rPr lang="en-US" sz="1200" b="1">
                          <a:latin typeface="Times New Roman"/>
                        </a:rPr>
                        <a:t>Trail name &amp;Phase </a:t>
                      </a:r>
                    </a:p>
                  </a:txBody>
                  <a:tcPr marL="66675" marR="66675"/>
                </a:tc>
                <a:tc>
                  <a:txBody>
                    <a:bodyPr/>
                    <a:lstStyle/>
                    <a:p>
                      <a:pPr lvl="0" algn="ctr" rtl="0">
                        <a:buNone/>
                      </a:pPr>
                      <a:r>
                        <a:rPr lang="en-US" sz="1200" b="1">
                          <a:latin typeface="Times New Roman"/>
                        </a:rPr>
                        <a:t>Description/Primary Goal  </a:t>
                      </a:r>
                    </a:p>
                  </a:txBody>
                  <a:tcPr marL="66675" marR="66675"/>
                </a:tc>
                <a:tc>
                  <a:txBody>
                    <a:bodyPr/>
                    <a:lstStyle/>
                    <a:p>
                      <a:pPr lvl="0" algn="ctr" rtl="0">
                        <a:buNone/>
                      </a:pPr>
                      <a:r>
                        <a:rPr lang="en-US" sz="1200" b="1">
                          <a:latin typeface="Times New Roman"/>
                        </a:rPr>
                        <a:t>Design  </a:t>
                      </a:r>
                    </a:p>
                  </a:txBody>
                  <a:tcPr marL="66675" marR="66675"/>
                </a:tc>
                <a:tc>
                  <a:txBody>
                    <a:bodyPr/>
                    <a:lstStyle/>
                    <a:p>
                      <a:pPr lvl="0" algn="ctr" rtl="0">
                        <a:buNone/>
                      </a:pPr>
                      <a:r>
                        <a:rPr lang="en-US" sz="1200" b="1">
                          <a:latin typeface="Times New Roman"/>
                        </a:rPr>
                        <a:t>Date  </a:t>
                      </a:r>
                    </a:p>
                  </a:txBody>
                  <a:tcPr marL="66675" marR="66675"/>
                </a:tc>
                <a:tc>
                  <a:txBody>
                    <a:bodyPr/>
                    <a:lstStyle/>
                    <a:p>
                      <a:pPr lvl="0" algn="ctr" rtl="0">
                        <a:buNone/>
                      </a:pPr>
                      <a:r>
                        <a:rPr lang="en-US" sz="1200" b="1">
                          <a:latin typeface="Times New Roman"/>
                        </a:rPr>
                        <a:t>No.of Patients </a:t>
                      </a:r>
                    </a:p>
                  </a:txBody>
                  <a:tcPr marL="66675" marR="66675"/>
                </a:tc>
                <a:tc>
                  <a:txBody>
                    <a:bodyPr/>
                    <a:lstStyle/>
                    <a:p>
                      <a:pPr lvl="0" algn="ctr" rtl="0">
                        <a:buNone/>
                      </a:pPr>
                      <a:r>
                        <a:rPr lang="en-US" sz="1200" b="1">
                          <a:latin typeface="Times New Roman"/>
                        </a:rPr>
                        <a:t>Sponsors  </a:t>
                      </a:r>
                    </a:p>
                  </a:txBody>
                  <a:tcPr marL="66675" marR="66675"/>
                </a:tc>
                <a:extLst>
                  <a:ext uri="{0D108BD9-81ED-4DB2-BD59-A6C34878D82A}">
                    <a16:rowId xmlns:a16="http://schemas.microsoft.com/office/drawing/2014/main" val="813340568"/>
                  </a:ext>
                </a:extLst>
              </a:tr>
              <a:tr h="1664092">
                <a:tc>
                  <a:txBody>
                    <a:bodyPr/>
                    <a:lstStyle/>
                    <a:p>
                      <a:pPr lvl="0" algn="l" rtl="0">
                        <a:buNone/>
                      </a:pPr>
                      <a:r>
                        <a:rPr lang="en-US" sz="1200" b="1">
                          <a:latin typeface="Times New Roman"/>
                        </a:rPr>
                        <a:t>Pre Clinical  </a:t>
                      </a:r>
                    </a:p>
                  </a:txBody>
                  <a:tcPr marL="66675" marR="66675"/>
                </a:tc>
                <a:tc>
                  <a:txBody>
                    <a:bodyPr/>
                    <a:lstStyle/>
                    <a:p>
                      <a:pPr lvl="0" algn="l" rtl="0">
                        <a:buNone/>
                      </a:pPr>
                      <a:r>
                        <a:rPr lang="en-US" sz="1200" b="1">
                          <a:latin typeface="Times New Roman"/>
                        </a:rPr>
                        <a:t>In this trial, the main goals of ASKBIO are as follows: </a:t>
                      </a:r>
                      <a:br>
                        <a:rPr lang="en-US" sz="1200" b="1">
                          <a:latin typeface="Times New Roman"/>
                        </a:rPr>
                      </a:br>
                      <a:endParaRPr lang="en-US" sz="1200" b="1">
                        <a:latin typeface="Times New Roman"/>
                      </a:endParaRPr>
                    </a:p>
                    <a:p>
                      <a:pPr lvl="0" algn="l" rtl="0">
                        <a:buNone/>
                      </a:pPr>
                      <a:r>
                        <a:rPr lang="en-US" sz="1200" b="1">
                          <a:latin typeface="Times New Roman"/>
                        </a:rPr>
                        <a:t>1.The delivery method (viral vector) </a:t>
                      </a:r>
                    </a:p>
                    <a:p>
                      <a:pPr lvl="0" algn="l" rtl="0">
                        <a:buNone/>
                      </a:pPr>
                      <a:r>
                        <a:rPr lang="en-US" sz="1200" b="1">
                          <a:latin typeface="Times New Roman"/>
                        </a:rPr>
                        <a:t>2.Dosage ranges </a:t>
                      </a:r>
                    </a:p>
                    <a:p>
                      <a:pPr lvl="0" algn="l" rtl="0">
                        <a:buNone/>
                      </a:pPr>
                      <a:r>
                        <a:rPr lang="en-US" sz="1200" b="1">
                          <a:latin typeface="Times New Roman"/>
                        </a:rPr>
                        <a:t>3.Safety profile </a:t>
                      </a:r>
                    </a:p>
                    <a:p>
                      <a:pPr lvl="0" algn="l" rtl="0">
                        <a:buNone/>
                      </a:pPr>
                      <a:r>
                        <a:rPr lang="en-US" sz="1200" b="1">
                          <a:latin typeface="Times New Roman"/>
                        </a:rPr>
                        <a:t>4.Treatment's efficacy </a:t>
                      </a:r>
                    </a:p>
                    <a:p>
                      <a:pPr lvl="0" algn="l" rtl="0">
                        <a:buNone/>
                      </a:pPr>
                      <a:r>
                        <a:rPr lang="en-US" sz="1200" b="1">
                          <a:latin typeface="Times New Roman"/>
                        </a:rPr>
                        <a:t>5.Screening period </a:t>
                      </a:r>
                    </a:p>
                  </a:txBody>
                  <a:tcPr marL="66675" marR="66675"/>
                </a:tc>
                <a:tc>
                  <a:txBody>
                    <a:bodyPr/>
                    <a:lstStyle/>
                    <a:p>
                      <a:pPr lvl="0" algn="l" rtl="0">
                        <a:buNone/>
                      </a:pPr>
                      <a:r>
                        <a:rPr lang="en-US" sz="1200" b="1">
                          <a:latin typeface="Times New Roman"/>
                        </a:rPr>
                        <a:t>Gene Therapy Administration of one-time infusion of AB-1002 by cardiac catheterization and infusion into the arteries of the heart </a:t>
                      </a:r>
                    </a:p>
                  </a:txBody>
                  <a:tcPr marL="66675" marR="66675"/>
                </a:tc>
                <a:tc>
                  <a:txBody>
                    <a:bodyPr/>
                    <a:lstStyle/>
                    <a:p>
                      <a:pPr lvl="0" algn="l" rtl="0">
                        <a:buNone/>
                      </a:pPr>
                      <a:br>
                        <a:rPr lang="en-US" sz="1200" b="1">
                          <a:latin typeface="Times New Roman"/>
                        </a:rPr>
                      </a:br>
                      <a:r>
                        <a:rPr lang="en-US" sz="1200" b="1">
                          <a:latin typeface="Times New Roman"/>
                        </a:rPr>
                        <a:t>27 November 2019 </a:t>
                      </a:r>
                    </a:p>
                  </a:txBody>
                  <a:tcPr marL="66675" marR="66675"/>
                </a:tc>
                <a:tc>
                  <a:txBody>
                    <a:bodyPr/>
                    <a:lstStyle/>
                    <a:p>
                      <a:pPr lvl="0" algn="l" rtl="0">
                        <a:buNone/>
                      </a:pPr>
                      <a:endParaRPr lang="en-US" sz="1200" b="1">
                        <a:effectLst/>
                        <a:latin typeface="Times New Roman"/>
                      </a:endParaRPr>
                    </a:p>
                  </a:txBody>
                  <a:tcPr marL="66675" marR="66675"/>
                </a:tc>
                <a:tc>
                  <a:txBody>
                    <a:bodyPr/>
                    <a:lstStyle/>
                    <a:p>
                      <a:pPr lvl="0" algn="l" rtl="0">
                        <a:buNone/>
                      </a:pPr>
                      <a:br>
                        <a:rPr lang="en-US" sz="1200" b="1">
                          <a:latin typeface="Times New Roman"/>
                        </a:rPr>
                      </a:br>
                      <a:r>
                        <a:rPr lang="en-US" sz="1200" b="1">
                          <a:latin typeface="Times New Roman"/>
                        </a:rPr>
                        <a:t>AskBio &amp; Bayer AG </a:t>
                      </a:r>
                    </a:p>
                    <a:p>
                      <a:pPr lvl="0" algn="l" rtl="0">
                        <a:buNone/>
                      </a:pPr>
                      <a:r>
                        <a:rPr lang="en-US" sz="1200" b="1">
                          <a:latin typeface="Times New Roman"/>
                        </a:rPr>
                        <a:t>(Bayer, 2023) </a:t>
                      </a:r>
                    </a:p>
                  </a:txBody>
                  <a:tcPr marL="66675" marR="66675"/>
                </a:tc>
                <a:extLst>
                  <a:ext uri="{0D108BD9-81ED-4DB2-BD59-A6C34878D82A}">
                    <a16:rowId xmlns:a16="http://schemas.microsoft.com/office/drawing/2014/main" val="2942489898"/>
                  </a:ext>
                </a:extLst>
              </a:tr>
              <a:tr h="1010344">
                <a:tc>
                  <a:txBody>
                    <a:bodyPr/>
                    <a:lstStyle/>
                    <a:p>
                      <a:pPr lvl="0" algn="l" rtl="0">
                        <a:buNone/>
                      </a:pPr>
                      <a:r>
                        <a:rPr lang="en-US" sz="1200" b="1">
                          <a:latin typeface="Times New Roman"/>
                        </a:rPr>
                        <a:t>GenePHIT/ </a:t>
                      </a:r>
                    </a:p>
                    <a:p>
                      <a:pPr lvl="0" algn="l" rtl="0">
                        <a:buNone/>
                      </a:pPr>
                      <a:r>
                        <a:rPr lang="en-US" sz="1200" b="1">
                          <a:latin typeface="Times New Roman"/>
                        </a:rPr>
                        <a:t>Phase 1  </a:t>
                      </a:r>
                    </a:p>
                  </a:txBody>
                  <a:tcPr marL="66675" marR="66675"/>
                </a:tc>
                <a:tc>
                  <a:txBody>
                    <a:bodyPr/>
                    <a:lstStyle/>
                    <a:p>
                      <a:pPr lvl="0" algn="l" rtl="0">
                        <a:buNone/>
                      </a:pPr>
                      <a:br>
                        <a:rPr lang="en-US" sz="1200" b="1">
                          <a:latin typeface="Times New Roman"/>
                        </a:rPr>
                      </a:br>
                      <a:r>
                        <a:rPr lang="en-US" sz="1200" b="1">
                          <a:latin typeface="Times New Roman"/>
                        </a:rPr>
                        <a:t>Patients with symptomatic congestive heart failure will be enrolled until up to 12 subjects have received infusions of investigational product.  </a:t>
                      </a:r>
                    </a:p>
                  </a:txBody>
                  <a:tcPr marL="66675" marR="66675"/>
                </a:tc>
                <a:tc>
                  <a:txBody>
                    <a:bodyPr/>
                    <a:lstStyle/>
                    <a:p>
                      <a:pPr lvl="0" algn="l" rtl="0">
                        <a:buNone/>
                      </a:pPr>
                      <a:br>
                        <a:rPr lang="en-US" sz="1200" b="1">
                          <a:latin typeface="Times New Roman"/>
                        </a:rPr>
                      </a:br>
                      <a:r>
                        <a:rPr lang="en-US" sz="1200" b="1">
                          <a:latin typeface="Times New Roman"/>
                        </a:rPr>
                        <a:t>Multi-center, open-label, sequential dose escalation </a:t>
                      </a:r>
                    </a:p>
                  </a:txBody>
                  <a:tcPr marL="66675" marR="66675"/>
                </a:tc>
                <a:tc>
                  <a:txBody>
                    <a:bodyPr/>
                    <a:lstStyle/>
                    <a:p>
                      <a:pPr lvl="0" algn="l" rtl="0">
                        <a:buNone/>
                      </a:pPr>
                      <a:r>
                        <a:rPr lang="en-US" sz="1200" b="1">
                          <a:latin typeface="Times New Roman"/>
                        </a:rPr>
                        <a:t> </a:t>
                      </a:r>
                      <a:br>
                        <a:rPr lang="en-US" sz="1200" b="1">
                          <a:latin typeface="Times New Roman"/>
                        </a:rPr>
                      </a:br>
                      <a:r>
                        <a:rPr lang="en-US" sz="1200" b="1">
                          <a:latin typeface="Times New Roman"/>
                        </a:rPr>
                        <a:t>19 November 2022 </a:t>
                      </a:r>
                    </a:p>
                  </a:txBody>
                  <a:tcPr marL="66675" marR="66675"/>
                </a:tc>
                <a:tc>
                  <a:txBody>
                    <a:bodyPr/>
                    <a:lstStyle/>
                    <a:p>
                      <a:pPr lvl="0" algn="l" rtl="0">
                        <a:buNone/>
                      </a:pPr>
                      <a:br>
                        <a:rPr lang="en-US" sz="1200" b="1">
                          <a:latin typeface="Times New Roman"/>
                        </a:rPr>
                      </a:br>
                      <a:r>
                        <a:rPr lang="en-US" sz="1200" b="1">
                          <a:latin typeface="Times New Roman"/>
                        </a:rPr>
                        <a:t>6 patients  </a:t>
                      </a:r>
                    </a:p>
                  </a:txBody>
                  <a:tcPr marL="66675" marR="66675"/>
                </a:tc>
                <a:tc>
                  <a:txBody>
                    <a:bodyPr/>
                    <a:lstStyle/>
                    <a:p>
                      <a:pPr lvl="0" algn="l" rtl="0">
                        <a:buNone/>
                      </a:pPr>
                      <a:br>
                        <a:rPr lang="en-US" sz="1200" b="1">
                          <a:latin typeface="Times New Roman"/>
                        </a:rPr>
                      </a:br>
                      <a:r>
                        <a:rPr lang="en-US" sz="1200" b="1">
                          <a:latin typeface="Times New Roman"/>
                        </a:rPr>
                        <a:t>AskBio &amp; Bayer AG </a:t>
                      </a:r>
                    </a:p>
                    <a:p>
                      <a:pPr lvl="0" algn="l" rtl="0">
                        <a:buNone/>
                      </a:pPr>
                      <a:r>
                        <a:rPr lang="en-US" sz="1200" b="1">
                          <a:latin typeface="Times New Roman"/>
                        </a:rPr>
                        <a:t>(Bayer, 2023) </a:t>
                      </a:r>
                    </a:p>
                  </a:txBody>
                  <a:tcPr marL="66675" marR="66675"/>
                </a:tc>
                <a:extLst>
                  <a:ext uri="{0D108BD9-81ED-4DB2-BD59-A6C34878D82A}">
                    <a16:rowId xmlns:a16="http://schemas.microsoft.com/office/drawing/2014/main" val="1068642555"/>
                  </a:ext>
                </a:extLst>
              </a:tr>
              <a:tr h="1687868">
                <a:tc>
                  <a:txBody>
                    <a:bodyPr/>
                    <a:lstStyle/>
                    <a:p>
                      <a:pPr lvl="0" algn="l" rtl="0">
                        <a:buNone/>
                      </a:pPr>
                      <a:r>
                        <a:rPr lang="en-US" sz="1200" b="1">
                          <a:latin typeface="Times New Roman"/>
                        </a:rPr>
                        <a:t>GenePHIT/ </a:t>
                      </a:r>
                    </a:p>
                    <a:p>
                      <a:pPr lvl="0" algn="l" rtl="0">
                        <a:buNone/>
                      </a:pPr>
                      <a:r>
                        <a:rPr lang="en-US" sz="1200" b="1">
                          <a:latin typeface="Times New Roman"/>
                        </a:rPr>
                        <a:t>Phase 2  </a:t>
                      </a:r>
                    </a:p>
                  </a:txBody>
                  <a:tcPr marL="66675" marR="66675"/>
                </a:tc>
                <a:tc>
                  <a:txBody>
                    <a:bodyPr/>
                    <a:lstStyle/>
                    <a:p>
                      <a:pPr lvl="0" algn="l" rtl="0">
                        <a:buNone/>
                      </a:pPr>
                      <a:br>
                        <a:rPr lang="en-US" sz="1200" b="1">
                          <a:latin typeface="Times New Roman"/>
                        </a:rPr>
                      </a:br>
                      <a:r>
                        <a:rPr lang="en-US" sz="1200" b="1">
                          <a:latin typeface="Times New Roman"/>
                        </a:rPr>
                        <a:t>Evaluate the safety and efficacy of a single intracoronary infusion of AB-1002 in adults with non-ischemic cardiomyopathy subjects are randomized into one of three treatment groups in a 1:1:1 fashion to either low dose, high dose, or placebo. </a:t>
                      </a:r>
                    </a:p>
                  </a:txBody>
                  <a:tcPr marL="66675" marR="66675"/>
                </a:tc>
                <a:tc>
                  <a:txBody>
                    <a:bodyPr/>
                    <a:lstStyle/>
                    <a:p>
                      <a:pPr lvl="0" algn="l" rtl="0">
                        <a:buNone/>
                      </a:pPr>
                      <a:br>
                        <a:rPr lang="en-US" sz="1200" b="1">
                          <a:latin typeface="Times New Roman"/>
                        </a:rPr>
                      </a:br>
                      <a:r>
                        <a:rPr lang="en-US" sz="1200" b="1">
                          <a:latin typeface="Times New Roman"/>
                        </a:rPr>
                        <a:t>Adaptive, double-blind, placebo-controlled, randomized, multicenter </a:t>
                      </a:r>
                    </a:p>
                  </a:txBody>
                  <a:tcPr marL="66675" marR="66675"/>
                </a:tc>
                <a:tc>
                  <a:txBody>
                    <a:bodyPr/>
                    <a:lstStyle/>
                    <a:p>
                      <a:pPr lvl="0" algn="l" rtl="0">
                        <a:buNone/>
                      </a:pPr>
                      <a:br>
                        <a:rPr lang="en-US" sz="1200" b="1">
                          <a:latin typeface="Times New Roman"/>
                        </a:rPr>
                      </a:br>
                      <a:r>
                        <a:rPr lang="en-US" sz="1200" b="1">
                          <a:latin typeface="Times New Roman"/>
                        </a:rPr>
                        <a:t>19 October 2023 </a:t>
                      </a:r>
                    </a:p>
                  </a:txBody>
                  <a:tcPr marL="66675" marR="66675"/>
                </a:tc>
                <a:tc>
                  <a:txBody>
                    <a:bodyPr/>
                    <a:lstStyle/>
                    <a:p>
                      <a:pPr lvl="0" algn="l" rtl="0">
                        <a:buNone/>
                      </a:pPr>
                      <a:br>
                        <a:rPr lang="en-US" sz="1200" b="1">
                          <a:latin typeface="Times New Roman"/>
                        </a:rPr>
                      </a:br>
                      <a:r>
                        <a:rPr lang="en-US" sz="1200" b="1">
                          <a:latin typeface="Times New Roman"/>
                        </a:rPr>
                        <a:t>90-150 patients </a:t>
                      </a:r>
                    </a:p>
                  </a:txBody>
                  <a:tcPr marL="66675" marR="66675"/>
                </a:tc>
                <a:tc>
                  <a:txBody>
                    <a:bodyPr/>
                    <a:lstStyle/>
                    <a:p>
                      <a:pPr lvl="0" algn="l" rtl="0">
                        <a:buNone/>
                      </a:pPr>
                      <a:br>
                        <a:rPr lang="en-US" sz="1200" b="1">
                          <a:latin typeface="Times New Roman"/>
                        </a:rPr>
                      </a:br>
                      <a:r>
                        <a:rPr lang="en-US" sz="1200" b="1">
                          <a:latin typeface="Times New Roman"/>
                        </a:rPr>
                        <a:t>AskBio &amp; Bayer AG </a:t>
                      </a:r>
                    </a:p>
                    <a:p>
                      <a:pPr lvl="0" algn="l" rtl="0">
                        <a:buNone/>
                      </a:pPr>
                      <a:r>
                        <a:rPr lang="en-US" sz="1200" b="1">
                          <a:latin typeface="Times New Roman"/>
                        </a:rPr>
                        <a:t>(Andy Studna, Editor, 2024) </a:t>
                      </a:r>
                    </a:p>
                  </a:txBody>
                  <a:tcPr marL="66675" marR="66675"/>
                </a:tc>
                <a:extLst>
                  <a:ext uri="{0D108BD9-81ED-4DB2-BD59-A6C34878D82A}">
                    <a16:rowId xmlns:a16="http://schemas.microsoft.com/office/drawing/2014/main" val="2364001143"/>
                  </a:ext>
                </a:extLst>
              </a:tr>
            </a:tbl>
          </a:graphicData>
        </a:graphic>
      </p:graphicFrame>
      <p:pic>
        <p:nvPicPr>
          <p:cNvPr id="5" name="Picture 4" descr="A logo with text and flowers&#10;&#10;Description automatically generated">
            <a:extLst>
              <a:ext uri="{FF2B5EF4-FFF2-40B4-BE49-F238E27FC236}">
                <a16:creationId xmlns:a16="http://schemas.microsoft.com/office/drawing/2014/main" id="{C6574081-3CA2-6C26-D855-493967F2C27A}"/>
              </a:ext>
            </a:extLst>
          </p:cNvPr>
          <p:cNvPicPr>
            <a:picLocks noChangeAspect="1"/>
          </p:cNvPicPr>
          <p:nvPr/>
        </p:nvPicPr>
        <p:blipFill>
          <a:blip r:embed="rId2"/>
          <a:stretch>
            <a:fillRect/>
          </a:stretch>
        </p:blipFill>
        <p:spPr>
          <a:xfrm>
            <a:off x="11449893" y="-13262"/>
            <a:ext cx="742107" cy="775263"/>
          </a:xfrm>
          <a:prstGeom prst="rect">
            <a:avLst/>
          </a:prstGeom>
        </p:spPr>
      </p:pic>
    </p:spTree>
    <p:extLst>
      <p:ext uri="{BB962C8B-B14F-4D97-AF65-F5344CB8AC3E}">
        <p14:creationId xmlns:p14="http://schemas.microsoft.com/office/powerpoint/2010/main" val="232235167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B5ECAB-F3D3-BC34-5F47-E2796527D3AA}"/>
              </a:ext>
            </a:extLst>
          </p:cNvPr>
          <p:cNvSpPr>
            <a:spLocks noGrp="1"/>
          </p:cNvSpPr>
          <p:nvPr>
            <p:ph type="title"/>
          </p:nvPr>
        </p:nvSpPr>
        <p:spPr>
          <a:xfrm>
            <a:off x="1222789" y="96815"/>
            <a:ext cx="10769289" cy="1325563"/>
          </a:xfrm>
        </p:spPr>
        <p:txBody>
          <a:bodyPr>
            <a:normAutofit/>
          </a:bodyPr>
          <a:lstStyle/>
          <a:p>
            <a:pPr algn="ctr"/>
            <a:r>
              <a:rPr lang="en-GB" sz="4000" b="1" i="1">
                <a:latin typeface="Sitka Display"/>
              </a:rPr>
              <a:t>Discovery Research</a:t>
            </a:r>
            <a:r>
              <a:rPr lang="en-GB" sz="4000" i="1">
                <a:latin typeface="Sitka Display"/>
                <a:cs typeface="Times New Roman"/>
              </a:rPr>
              <a:t> </a:t>
            </a:r>
            <a:r>
              <a:rPr lang="en-GB" sz="1100">
                <a:latin typeface="Times New Roman"/>
                <a:cs typeface="Times New Roman"/>
              </a:rPr>
              <a:t>(</a:t>
            </a:r>
            <a:r>
              <a:rPr lang="en-GB" sz="1100" err="1">
                <a:latin typeface="Times New Roman"/>
                <a:ea typeface="+mj-lt"/>
                <a:cs typeface="+mj-lt"/>
              </a:rPr>
              <a:t>AskBio</a:t>
            </a:r>
            <a:r>
              <a:rPr lang="en-GB" sz="1100">
                <a:latin typeface="Times New Roman"/>
                <a:ea typeface="+mj-lt"/>
                <a:cs typeface="+mj-lt"/>
              </a:rPr>
              <a:t>, 2023).</a:t>
            </a:r>
            <a:endParaRPr lang="en-IN" sz="1100" i="1">
              <a:latin typeface="Times New Roman"/>
              <a:cs typeface="Times New Roman"/>
            </a:endParaRPr>
          </a:p>
        </p:txBody>
      </p:sp>
      <p:sp>
        <p:nvSpPr>
          <p:cNvPr id="58" name="AutoShape 3">
            <a:extLst>
              <a:ext uri="{FF2B5EF4-FFF2-40B4-BE49-F238E27FC236}">
                <a16:creationId xmlns:a16="http://schemas.microsoft.com/office/drawing/2014/main" id="{165BAF85-14B0-F6A5-856E-09087845162B}"/>
              </a:ext>
            </a:extLst>
          </p:cNvPr>
          <p:cNvSpPr/>
          <p:nvPr/>
        </p:nvSpPr>
        <p:spPr>
          <a:xfrm flipV="1">
            <a:off x="4325826" y="5278388"/>
            <a:ext cx="796134" cy="0"/>
          </a:xfrm>
          <a:prstGeom prst="line">
            <a:avLst/>
          </a:prstGeom>
          <a:ln w="38100" cap="flat">
            <a:solidFill>
              <a:srgbClr val="474747"/>
            </a:solidFill>
            <a:prstDash val="solid"/>
            <a:headEnd type="none" w="sm" len="sm"/>
            <a:tailEnd type="none" w="sm" len="sm"/>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IN" sz="800"/>
          </a:p>
        </p:txBody>
      </p:sp>
      <p:sp>
        <p:nvSpPr>
          <p:cNvPr id="59" name="AutoShape 3">
            <a:extLst>
              <a:ext uri="{FF2B5EF4-FFF2-40B4-BE49-F238E27FC236}">
                <a16:creationId xmlns:a16="http://schemas.microsoft.com/office/drawing/2014/main" id="{F92CF2CF-F6B8-43D6-65DA-08D2248B3733}"/>
              </a:ext>
            </a:extLst>
          </p:cNvPr>
          <p:cNvSpPr/>
          <p:nvPr/>
        </p:nvSpPr>
        <p:spPr>
          <a:xfrm flipV="1">
            <a:off x="1886150" y="2685206"/>
            <a:ext cx="796134" cy="0"/>
          </a:xfrm>
          <a:prstGeom prst="line">
            <a:avLst/>
          </a:prstGeom>
          <a:ln w="38100" cap="flat">
            <a:solidFill>
              <a:srgbClr val="474747"/>
            </a:solidFill>
            <a:prstDash val="solid"/>
            <a:headEnd type="none" w="sm" len="sm"/>
            <a:tailEnd type="none" w="sm" len="sm"/>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IN" sz="800" dirty="0"/>
          </a:p>
        </p:txBody>
      </p:sp>
      <p:sp>
        <p:nvSpPr>
          <p:cNvPr id="60" name="AutoShape 3">
            <a:extLst>
              <a:ext uri="{FF2B5EF4-FFF2-40B4-BE49-F238E27FC236}">
                <a16:creationId xmlns:a16="http://schemas.microsoft.com/office/drawing/2014/main" id="{EC2B749E-4303-55C1-9351-FA5C45F5BE4A}"/>
              </a:ext>
            </a:extLst>
          </p:cNvPr>
          <p:cNvSpPr/>
          <p:nvPr/>
        </p:nvSpPr>
        <p:spPr>
          <a:xfrm>
            <a:off x="4453543" y="2685206"/>
            <a:ext cx="796134" cy="7538"/>
          </a:xfrm>
          <a:prstGeom prst="line">
            <a:avLst/>
          </a:prstGeom>
          <a:ln w="38100" cap="flat">
            <a:solidFill>
              <a:srgbClr val="474747"/>
            </a:solidFill>
            <a:prstDash val="solid"/>
            <a:headEnd type="none" w="sm" len="sm"/>
            <a:tailEnd type="none" w="sm" len="sm"/>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IN" sz="800"/>
          </a:p>
        </p:txBody>
      </p:sp>
      <p:sp>
        <p:nvSpPr>
          <p:cNvPr id="61" name="AutoShape 3">
            <a:extLst>
              <a:ext uri="{FF2B5EF4-FFF2-40B4-BE49-F238E27FC236}">
                <a16:creationId xmlns:a16="http://schemas.microsoft.com/office/drawing/2014/main" id="{2F105A60-F5FB-BEA1-8576-9EA80B984A7B}"/>
              </a:ext>
            </a:extLst>
          </p:cNvPr>
          <p:cNvSpPr/>
          <p:nvPr/>
        </p:nvSpPr>
        <p:spPr>
          <a:xfrm flipV="1">
            <a:off x="7110238" y="2704324"/>
            <a:ext cx="796134" cy="0"/>
          </a:xfrm>
          <a:prstGeom prst="line">
            <a:avLst/>
          </a:prstGeom>
          <a:ln w="38100" cap="flat">
            <a:solidFill>
              <a:srgbClr val="474747"/>
            </a:solidFill>
            <a:prstDash val="solid"/>
            <a:headEnd type="none" w="sm" len="sm"/>
            <a:tailEnd type="none" w="sm" len="sm"/>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IN" sz="800" dirty="0"/>
          </a:p>
        </p:txBody>
      </p:sp>
      <p:sp>
        <p:nvSpPr>
          <p:cNvPr id="66" name="AutoShape 3">
            <a:extLst>
              <a:ext uri="{FF2B5EF4-FFF2-40B4-BE49-F238E27FC236}">
                <a16:creationId xmlns:a16="http://schemas.microsoft.com/office/drawing/2014/main" id="{19E9F372-3A4A-926D-35D3-AF48CFB89D1B}"/>
              </a:ext>
            </a:extLst>
          </p:cNvPr>
          <p:cNvSpPr/>
          <p:nvPr/>
        </p:nvSpPr>
        <p:spPr>
          <a:xfrm>
            <a:off x="11167478" y="3274861"/>
            <a:ext cx="4452" cy="1374946"/>
          </a:xfrm>
          <a:prstGeom prst="line">
            <a:avLst/>
          </a:prstGeom>
          <a:ln w="38100" cap="flat">
            <a:solidFill>
              <a:srgbClr val="474747"/>
            </a:solidFill>
            <a:prstDash val="solid"/>
            <a:headEnd type="none" w="sm" len="sm"/>
            <a:tailEnd type="none" w="sm" len="sm"/>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IN" sz="800" dirty="0"/>
          </a:p>
        </p:txBody>
      </p:sp>
      <p:sp>
        <p:nvSpPr>
          <p:cNvPr id="67" name="AutoShape 3">
            <a:extLst>
              <a:ext uri="{FF2B5EF4-FFF2-40B4-BE49-F238E27FC236}">
                <a16:creationId xmlns:a16="http://schemas.microsoft.com/office/drawing/2014/main" id="{FEB5033C-4F3E-5DFE-037A-8F24650B3FAF}"/>
              </a:ext>
            </a:extLst>
          </p:cNvPr>
          <p:cNvSpPr/>
          <p:nvPr/>
        </p:nvSpPr>
        <p:spPr>
          <a:xfrm flipV="1">
            <a:off x="9539636" y="5212811"/>
            <a:ext cx="796134" cy="0"/>
          </a:xfrm>
          <a:prstGeom prst="line">
            <a:avLst/>
          </a:prstGeom>
          <a:ln w="38100" cap="flat">
            <a:solidFill>
              <a:srgbClr val="474747"/>
            </a:solidFill>
            <a:prstDash val="solid"/>
            <a:headEnd type="none" w="sm" len="sm"/>
            <a:tailEnd type="none" w="sm" len="sm"/>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IN" sz="800"/>
          </a:p>
        </p:txBody>
      </p:sp>
      <p:sp>
        <p:nvSpPr>
          <p:cNvPr id="68" name="AutoShape 3">
            <a:extLst>
              <a:ext uri="{FF2B5EF4-FFF2-40B4-BE49-F238E27FC236}">
                <a16:creationId xmlns:a16="http://schemas.microsoft.com/office/drawing/2014/main" id="{719BF886-EE75-62C8-CB1D-774DC4290DAF}"/>
              </a:ext>
            </a:extLst>
          </p:cNvPr>
          <p:cNvSpPr/>
          <p:nvPr/>
        </p:nvSpPr>
        <p:spPr>
          <a:xfrm>
            <a:off x="9660708" y="2685206"/>
            <a:ext cx="675062" cy="1"/>
          </a:xfrm>
          <a:prstGeom prst="line">
            <a:avLst/>
          </a:prstGeom>
          <a:ln w="38100" cap="flat">
            <a:solidFill>
              <a:srgbClr val="474747"/>
            </a:solidFill>
            <a:prstDash val="solid"/>
            <a:headEnd type="none" w="sm" len="sm"/>
            <a:tailEnd type="none" w="sm" len="sm"/>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IN" sz="800"/>
          </a:p>
        </p:txBody>
      </p:sp>
      <p:sp>
        <p:nvSpPr>
          <p:cNvPr id="69" name="AutoShape 3">
            <a:extLst>
              <a:ext uri="{FF2B5EF4-FFF2-40B4-BE49-F238E27FC236}">
                <a16:creationId xmlns:a16="http://schemas.microsoft.com/office/drawing/2014/main" id="{2CDC4F8F-45F3-946C-1D2B-1BFABC809C7C}"/>
              </a:ext>
            </a:extLst>
          </p:cNvPr>
          <p:cNvSpPr/>
          <p:nvPr/>
        </p:nvSpPr>
        <p:spPr>
          <a:xfrm flipV="1">
            <a:off x="6921481" y="5305589"/>
            <a:ext cx="796134" cy="0"/>
          </a:xfrm>
          <a:prstGeom prst="line">
            <a:avLst/>
          </a:prstGeom>
          <a:ln w="38100" cap="flat">
            <a:solidFill>
              <a:srgbClr val="474747"/>
            </a:solidFill>
            <a:prstDash val="solid"/>
            <a:headEnd type="none" w="sm" len="sm"/>
            <a:tailEnd type="none" w="sm" len="sm"/>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IN" sz="800" dirty="0"/>
          </a:p>
        </p:txBody>
      </p:sp>
      <p:sp>
        <p:nvSpPr>
          <p:cNvPr id="71" name="AutoShape 3">
            <a:extLst>
              <a:ext uri="{FF2B5EF4-FFF2-40B4-BE49-F238E27FC236}">
                <a16:creationId xmlns:a16="http://schemas.microsoft.com/office/drawing/2014/main" id="{F1EB97FA-DE18-C711-7A2A-CD6D999192B6}"/>
              </a:ext>
            </a:extLst>
          </p:cNvPr>
          <p:cNvSpPr/>
          <p:nvPr/>
        </p:nvSpPr>
        <p:spPr>
          <a:xfrm flipV="1">
            <a:off x="1779759" y="5348231"/>
            <a:ext cx="796134" cy="0"/>
          </a:xfrm>
          <a:prstGeom prst="line">
            <a:avLst/>
          </a:prstGeom>
          <a:ln w="38100" cap="flat">
            <a:solidFill>
              <a:srgbClr val="474747"/>
            </a:solidFill>
            <a:prstDash val="solid"/>
            <a:headEnd type="none" w="sm" len="sm"/>
            <a:tailEnd type="none" w="sm" len="sm"/>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IN" sz="800" dirty="0"/>
          </a:p>
        </p:txBody>
      </p:sp>
      <p:sp>
        <p:nvSpPr>
          <p:cNvPr id="101" name="TextBox 22">
            <a:extLst>
              <a:ext uri="{FF2B5EF4-FFF2-40B4-BE49-F238E27FC236}">
                <a16:creationId xmlns:a16="http://schemas.microsoft.com/office/drawing/2014/main" id="{FEFF2880-9CA7-E320-649C-9379503E4E14}"/>
              </a:ext>
            </a:extLst>
          </p:cNvPr>
          <p:cNvSpPr txBox="1"/>
          <p:nvPr/>
        </p:nvSpPr>
        <p:spPr>
          <a:xfrm>
            <a:off x="199921" y="2023969"/>
            <a:ext cx="1595333" cy="1188717"/>
          </a:xfrm>
          <a:prstGeom prst="rect">
            <a:avLst/>
          </a:prstGeom>
          <a:solidFill>
            <a:schemeClr val="accent1"/>
          </a:solidFill>
          <a:ln>
            <a:solidFill>
              <a:schemeClr val="accent1"/>
            </a:solidFill>
          </a:ln>
        </p:spPr>
        <p:txBody>
          <a:bodyPr lIns="33867" tIns="33867" rIns="33867" bIns="33867"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lnSpc>
                <a:spcPts val="1960"/>
              </a:lnSpc>
            </a:pPr>
            <a:endParaRPr lang="en-US" sz="1400" dirty="0">
              <a:solidFill>
                <a:schemeClr val="bg1"/>
              </a:solidFill>
              <a:latin typeface="Assistant Bold"/>
            </a:endParaRPr>
          </a:p>
        </p:txBody>
      </p:sp>
      <p:sp>
        <p:nvSpPr>
          <p:cNvPr id="7" name="TextBox 6">
            <a:extLst>
              <a:ext uri="{FF2B5EF4-FFF2-40B4-BE49-F238E27FC236}">
                <a16:creationId xmlns:a16="http://schemas.microsoft.com/office/drawing/2014/main" id="{30D9B330-9F55-7EC0-62CA-0EB9465F0EDF}"/>
              </a:ext>
            </a:extLst>
          </p:cNvPr>
          <p:cNvSpPr txBox="1"/>
          <p:nvPr/>
        </p:nvSpPr>
        <p:spPr>
          <a:xfrm>
            <a:off x="333764" y="2275248"/>
            <a:ext cx="1595333" cy="646331"/>
          </a:xfrm>
          <a:prstGeom prst="rect">
            <a:avLst/>
          </a:prstGeom>
          <a:noFill/>
        </p:spPr>
        <p:txBody>
          <a:bodyPr wrap="square" rtlCol="0">
            <a:spAutoFit/>
          </a:bodyPr>
          <a:lstStyle/>
          <a:p>
            <a:r>
              <a:rPr lang="en-IN"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Target Identification</a:t>
            </a:r>
            <a:endParaRPr lang="en-IN" dirty="0">
              <a:solidFill>
                <a:schemeClr val="bg1"/>
              </a:solidFill>
              <a:latin typeface="Times New Roman" panose="02020603050405020304" pitchFamily="18" charset="0"/>
              <a:cs typeface="Times New Roman" panose="02020603050405020304" pitchFamily="18" charset="0"/>
            </a:endParaRPr>
          </a:p>
        </p:txBody>
      </p:sp>
      <p:sp>
        <p:nvSpPr>
          <p:cNvPr id="8" name="TextBox 22">
            <a:extLst>
              <a:ext uri="{FF2B5EF4-FFF2-40B4-BE49-F238E27FC236}">
                <a16:creationId xmlns:a16="http://schemas.microsoft.com/office/drawing/2014/main" id="{D419BB67-7CEF-5B8C-1637-038EB28176E3}"/>
              </a:ext>
            </a:extLst>
          </p:cNvPr>
          <p:cNvSpPr txBox="1"/>
          <p:nvPr/>
        </p:nvSpPr>
        <p:spPr>
          <a:xfrm>
            <a:off x="2730493" y="2065984"/>
            <a:ext cx="1595333" cy="1188717"/>
          </a:xfrm>
          <a:prstGeom prst="rect">
            <a:avLst/>
          </a:prstGeom>
          <a:solidFill>
            <a:schemeClr val="accent1"/>
          </a:solidFill>
          <a:ln>
            <a:solidFill>
              <a:schemeClr val="accent1"/>
            </a:solidFill>
          </a:ln>
        </p:spPr>
        <p:txBody>
          <a:bodyPr lIns="33867" tIns="33867" rIns="33867" bIns="33867"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lnSpc>
                <a:spcPts val="1960"/>
              </a:lnSpc>
            </a:pPr>
            <a:endParaRPr lang="en-US" sz="1400" dirty="0">
              <a:solidFill>
                <a:schemeClr val="bg1"/>
              </a:solidFill>
              <a:latin typeface="Assistant Bold"/>
            </a:endParaRPr>
          </a:p>
        </p:txBody>
      </p:sp>
      <p:sp>
        <p:nvSpPr>
          <p:cNvPr id="9" name="TextBox 22">
            <a:extLst>
              <a:ext uri="{FF2B5EF4-FFF2-40B4-BE49-F238E27FC236}">
                <a16:creationId xmlns:a16="http://schemas.microsoft.com/office/drawing/2014/main" id="{651B07C4-6D40-418C-20CB-2FB2B3CD4DBD}"/>
              </a:ext>
            </a:extLst>
          </p:cNvPr>
          <p:cNvSpPr txBox="1"/>
          <p:nvPr/>
        </p:nvSpPr>
        <p:spPr>
          <a:xfrm>
            <a:off x="10333253" y="2051922"/>
            <a:ext cx="1595333" cy="1188717"/>
          </a:xfrm>
          <a:prstGeom prst="rect">
            <a:avLst/>
          </a:prstGeom>
          <a:solidFill>
            <a:schemeClr val="accent1"/>
          </a:solidFill>
          <a:ln>
            <a:solidFill>
              <a:schemeClr val="accent1"/>
            </a:solidFill>
          </a:ln>
        </p:spPr>
        <p:txBody>
          <a:bodyPr lIns="33867" tIns="33867" rIns="33867" bIns="33867"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lnSpc>
                <a:spcPts val="1960"/>
              </a:lnSpc>
            </a:pPr>
            <a:endParaRPr lang="en-US" sz="1400" dirty="0">
              <a:solidFill>
                <a:schemeClr val="bg1"/>
              </a:solidFill>
              <a:latin typeface="Assistant Bold"/>
            </a:endParaRPr>
          </a:p>
        </p:txBody>
      </p:sp>
      <p:sp>
        <p:nvSpPr>
          <p:cNvPr id="10" name="TextBox 22">
            <a:extLst>
              <a:ext uri="{FF2B5EF4-FFF2-40B4-BE49-F238E27FC236}">
                <a16:creationId xmlns:a16="http://schemas.microsoft.com/office/drawing/2014/main" id="{80AACE22-1C3B-C762-298B-D614E6FCE4A4}"/>
              </a:ext>
            </a:extLst>
          </p:cNvPr>
          <p:cNvSpPr txBox="1"/>
          <p:nvPr/>
        </p:nvSpPr>
        <p:spPr>
          <a:xfrm>
            <a:off x="8024109" y="2090848"/>
            <a:ext cx="1595333" cy="1188717"/>
          </a:xfrm>
          <a:prstGeom prst="rect">
            <a:avLst/>
          </a:prstGeom>
          <a:solidFill>
            <a:schemeClr val="accent1"/>
          </a:solidFill>
          <a:ln>
            <a:solidFill>
              <a:schemeClr val="accent1"/>
            </a:solidFill>
          </a:ln>
        </p:spPr>
        <p:txBody>
          <a:bodyPr lIns="33867" tIns="33867" rIns="33867" bIns="33867"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lnSpc>
                <a:spcPts val="1960"/>
              </a:lnSpc>
            </a:pPr>
            <a:endParaRPr lang="en-US" sz="1400" dirty="0">
              <a:solidFill>
                <a:schemeClr val="bg1"/>
              </a:solidFill>
              <a:latin typeface="Assistant Bold"/>
            </a:endParaRPr>
          </a:p>
        </p:txBody>
      </p:sp>
      <p:sp>
        <p:nvSpPr>
          <p:cNvPr id="11" name="TextBox 22">
            <a:extLst>
              <a:ext uri="{FF2B5EF4-FFF2-40B4-BE49-F238E27FC236}">
                <a16:creationId xmlns:a16="http://schemas.microsoft.com/office/drawing/2014/main" id="{B0602F49-C4B5-41D5-9A19-2A0AA97C1012}"/>
              </a:ext>
            </a:extLst>
          </p:cNvPr>
          <p:cNvSpPr txBox="1"/>
          <p:nvPr/>
        </p:nvSpPr>
        <p:spPr>
          <a:xfrm>
            <a:off x="5204942" y="4734820"/>
            <a:ext cx="1595333" cy="1188717"/>
          </a:xfrm>
          <a:prstGeom prst="rect">
            <a:avLst/>
          </a:prstGeom>
          <a:solidFill>
            <a:schemeClr val="accent1"/>
          </a:solidFill>
          <a:ln>
            <a:solidFill>
              <a:schemeClr val="accent1"/>
            </a:solidFill>
          </a:ln>
        </p:spPr>
        <p:txBody>
          <a:bodyPr lIns="33867" tIns="33867" rIns="33867" bIns="33867"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lnSpc>
                <a:spcPts val="1960"/>
              </a:lnSpc>
            </a:pPr>
            <a:endParaRPr lang="en-US" sz="1400" dirty="0">
              <a:solidFill>
                <a:schemeClr val="bg1"/>
              </a:solidFill>
              <a:latin typeface="Assistant Bold"/>
            </a:endParaRPr>
          </a:p>
        </p:txBody>
      </p:sp>
      <p:sp>
        <p:nvSpPr>
          <p:cNvPr id="12" name="TextBox 22">
            <a:extLst>
              <a:ext uri="{FF2B5EF4-FFF2-40B4-BE49-F238E27FC236}">
                <a16:creationId xmlns:a16="http://schemas.microsoft.com/office/drawing/2014/main" id="{C1CEDAA5-162B-2003-18BD-0F2B4D87CEF5}"/>
              </a:ext>
            </a:extLst>
          </p:cNvPr>
          <p:cNvSpPr txBox="1"/>
          <p:nvPr/>
        </p:nvSpPr>
        <p:spPr>
          <a:xfrm>
            <a:off x="5305469" y="2024167"/>
            <a:ext cx="1595333" cy="1188717"/>
          </a:xfrm>
          <a:prstGeom prst="rect">
            <a:avLst/>
          </a:prstGeom>
          <a:solidFill>
            <a:schemeClr val="accent1"/>
          </a:solidFill>
          <a:ln>
            <a:solidFill>
              <a:schemeClr val="accent1"/>
            </a:solidFill>
          </a:ln>
        </p:spPr>
        <p:txBody>
          <a:bodyPr lIns="33867" tIns="33867" rIns="33867" bIns="33867"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lnSpc>
                <a:spcPts val="1960"/>
              </a:lnSpc>
            </a:pPr>
            <a:endParaRPr lang="en-US" sz="1400" dirty="0">
              <a:solidFill>
                <a:schemeClr val="bg1"/>
              </a:solidFill>
              <a:latin typeface="Assistant Bold"/>
            </a:endParaRPr>
          </a:p>
        </p:txBody>
      </p:sp>
      <p:sp>
        <p:nvSpPr>
          <p:cNvPr id="13" name="TextBox 22">
            <a:extLst>
              <a:ext uri="{FF2B5EF4-FFF2-40B4-BE49-F238E27FC236}">
                <a16:creationId xmlns:a16="http://schemas.microsoft.com/office/drawing/2014/main" id="{4D594686-1D5C-872A-0372-A94D02D69C28}"/>
              </a:ext>
            </a:extLst>
          </p:cNvPr>
          <p:cNvSpPr txBox="1"/>
          <p:nvPr/>
        </p:nvSpPr>
        <p:spPr>
          <a:xfrm>
            <a:off x="7875737" y="4753874"/>
            <a:ext cx="1595333" cy="1188717"/>
          </a:xfrm>
          <a:prstGeom prst="rect">
            <a:avLst/>
          </a:prstGeom>
          <a:solidFill>
            <a:schemeClr val="accent1"/>
          </a:solidFill>
          <a:ln>
            <a:solidFill>
              <a:schemeClr val="accent1"/>
            </a:solidFill>
          </a:ln>
        </p:spPr>
        <p:txBody>
          <a:bodyPr lIns="33867" tIns="33867" rIns="33867" bIns="33867"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lnSpc>
                <a:spcPts val="1960"/>
              </a:lnSpc>
            </a:pPr>
            <a:endParaRPr lang="en-US" sz="1400" dirty="0">
              <a:solidFill>
                <a:schemeClr val="bg1"/>
              </a:solidFill>
              <a:latin typeface="Assistant Bold"/>
            </a:endParaRPr>
          </a:p>
        </p:txBody>
      </p:sp>
      <p:sp>
        <p:nvSpPr>
          <p:cNvPr id="14" name="TextBox 22">
            <a:extLst>
              <a:ext uri="{FF2B5EF4-FFF2-40B4-BE49-F238E27FC236}">
                <a16:creationId xmlns:a16="http://schemas.microsoft.com/office/drawing/2014/main" id="{59EB6D01-762D-60D4-5A6D-9629371A4E93}"/>
              </a:ext>
            </a:extLst>
          </p:cNvPr>
          <p:cNvSpPr txBox="1"/>
          <p:nvPr/>
        </p:nvSpPr>
        <p:spPr>
          <a:xfrm>
            <a:off x="10507228" y="4684030"/>
            <a:ext cx="1595333" cy="1188717"/>
          </a:xfrm>
          <a:prstGeom prst="rect">
            <a:avLst/>
          </a:prstGeom>
          <a:solidFill>
            <a:schemeClr val="accent1"/>
          </a:solidFill>
          <a:ln>
            <a:solidFill>
              <a:schemeClr val="accent1"/>
            </a:solidFill>
          </a:ln>
        </p:spPr>
        <p:txBody>
          <a:bodyPr lIns="33867" tIns="33867" rIns="33867" bIns="33867"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lnSpc>
                <a:spcPts val="1960"/>
              </a:lnSpc>
            </a:pPr>
            <a:endParaRPr lang="en-US" sz="1400" dirty="0">
              <a:solidFill>
                <a:schemeClr val="bg1"/>
              </a:solidFill>
              <a:latin typeface="Assistant Bold"/>
            </a:endParaRPr>
          </a:p>
        </p:txBody>
      </p:sp>
      <p:sp>
        <p:nvSpPr>
          <p:cNvPr id="15" name="TextBox 14">
            <a:extLst>
              <a:ext uri="{FF2B5EF4-FFF2-40B4-BE49-F238E27FC236}">
                <a16:creationId xmlns:a16="http://schemas.microsoft.com/office/drawing/2014/main" id="{2A52C3B2-64C3-D1F9-DBEA-603BA969B526}"/>
              </a:ext>
            </a:extLst>
          </p:cNvPr>
          <p:cNvSpPr txBox="1"/>
          <p:nvPr/>
        </p:nvSpPr>
        <p:spPr>
          <a:xfrm>
            <a:off x="2911345" y="2275248"/>
            <a:ext cx="1200268" cy="646331"/>
          </a:xfrm>
          <a:prstGeom prst="rect">
            <a:avLst/>
          </a:prstGeom>
          <a:noFill/>
        </p:spPr>
        <p:txBody>
          <a:bodyPr wrap="square" rtlCol="0">
            <a:spAutoFit/>
          </a:bodyPr>
          <a:lstStyle/>
          <a:p>
            <a:r>
              <a:rPr lang="en-IN"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Gene Selection</a:t>
            </a:r>
            <a:endParaRPr lang="en-IN" dirty="0">
              <a:solidFill>
                <a:schemeClr val="bg1"/>
              </a:solidFill>
              <a:latin typeface="Times New Roman" panose="02020603050405020304" pitchFamily="18" charset="0"/>
              <a:cs typeface="Times New Roman" panose="02020603050405020304" pitchFamily="18" charset="0"/>
            </a:endParaRPr>
          </a:p>
        </p:txBody>
      </p:sp>
      <p:sp>
        <p:nvSpPr>
          <p:cNvPr id="16" name="TextBox 15">
            <a:extLst>
              <a:ext uri="{FF2B5EF4-FFF2-40B4-BE49-F238E27FC236}">
                <a16:creationId xmlns:a16="http://schemas.microsoft.com/office/drawing/2014/main" id="{34A3443E-8921-4EEF-F231-248B25BD87C7}"/>
              </a:ext>
            </a:extLst>
          </p:cNvPr>
          <p:cNvSpPr txBox="1"/>
          <p:nvPr/>
        </p:nvSpPr>
        <p:spPr>
          <a:xfrm>
            <a:off x="5412902" y="2295161"/>
            <a:ext cx="1477925" cy="646331"/>
          </a:xfrm>
          <a:prstGeom prst="rect">
            <a:avLst/>
          </a:prstGeom>
          <a:noFill/>
        </p:spPr>
        <p:txBody>
          <a:bodyPr wrap="square" rtlCol="0">
            <a:spAutoFit/>
          </a:bodyPr>
          <a:lstStyle/>
          <a:p>
            <a:r>
              <a:rPr lang="en-IN"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Vector Development</a:t>
            </a:r>
            <a:endParaRPr lang="en-IN" dirty="0">
              <a:solidFill>
                <a:schemeClr val="bg1"/>
              </a:solidFill>
              <a:latin typeface="Times New Roman" panose="02020603050405020304" pitchFamily="18" charset="0"/>
              <a:cs typeface="Times New Roman" panose="02020603050405020304" pitchFamily="18" charset="0"/>
            </a:endParaRPr>
          </a:p>
        </p:txBody>
      </p:sp>
      <p:sp>
        <p:nvSpPr>
          <p:cNvPr id="17" name="TextBox 16">
            <a:extLst>
              <a:ext uri="{FF2B5EF4-FFF2-40B4-BE49-F238E27FC236}">
                <a16:creationId xmlns:a16="http://schemas.microsoft.com/office/drawing/2014/main" id="{C302DBFF-59C6-CE11-BA13-595084264A14}"/>
              </a:ext>
            </a:extLst>
          </p:cNvPr>
          <p:cNvSpPr txBox="1"/>
          <p:nvPr/>
        </p:nvSpPr>
        <p:spPr>
          <a:xfrm>
            <a:off x="8115547" y="2319191"/>
            <a:ext cx="1427424" cy="646331"/>
          </a:xfrm>
          <a:prstGeom prst="rect">
            <a:avLst/>
          </a:prstGeom>
          <a:noFill/>
        </p:spPr>
        <p:txBody>
          <a:bodyPr wrap="square" rtlCol="0">
            <a:spAutoFit/>
          </a:bodyPr>
          <a:lstStyle/>
          <a:p>
            <a:r>
              <a:rPr lang="en-IN"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Proof of Concept</a:t>
            </a:r>
            <a:endParaRPr lang="en-IN" dirty="0">
              <a:solidFill>
                <a:schemeClr val="bg1"/>
              </a:solidFill>
              <a:latin typeface="Times New Roman" panose="02020603050405020304" pitchFamily="18" charset="0"/>
              <a:cs typeface="Times New Roman" panose="02020603050405020304" pitchFamily="18" charset="0"/>
            </a:endParaRPr>
          </a:p>
        </p:txBody>
      </p:sp>
      <p:sp>
        <p:nvSpPr>
          <p:cNvPr id="18" name="TextBox 17">
            <a:extLst>
              <a:ext uri="{FF2B5EF4-FFF2-40B4-BE49-F238E27FC236}">
                <a16:creationId xmlns:a16="http://schemas.microsoft.com/office/drawing/2014/main" id="{8A5DC24F-E53C-F7C1-C188-154592AE7618}"/>
              </a:ext>
            </a:extLst>
          </p:cNvPr>
          <p:cNvSpPr txBox="1"/>
          <p:nvPr/>
        </p:nvSpPr>
        <p:spPr>
          <a:xfrm>
            <a:off x="10411017" y="2318000"/>
            <a:ext cx="1512922" cy="646331"/>
          </a:xfrm>
          <a:prstGeom prst="rect">
            <a:avLst/>
          </a:prstGeom>
          <a:noFill/>
        </p:spPr>
        <p:txBody>
          <a:bodyPr wrap="square" rtlCol="0">
            <a:spAutoFit/>
          </a:bodyPr>
          <a:lstStyle/>
          <a:p>
            <a:r>
              <a:rPr lang="en-IN"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Mechanistic Studies</a:t>
            </a:r>
            <a:endParaRPr lang="en-IN" dirty="0">
              <a:solidFill>
                <a:schemeClr val="bg1"/>
              </a:solidFill>
              <a:latin typeface="Times New Roman" panose="02020603050405020304" pitchFamily="18" charset="0"/>
              <a:cs typeface="Times New Roman" panose="02020603050405020304" pitchFamily="18" charset="0"/>
            </a:endParaRPr>
          </a:p>
        </p:txBody>
      </p:sp>
      <p:sp>
        <p:nvSpPr>
          <p:cNvPr id="19" name="TextBox 18">
            <a:extLst>
              <a:ext uri="{FF2B5EF4-FFF2-40B4-BE49-F238E27FC236}">
                <a16:creationId xmlns:a16="http://schemas.microsoft.com/office/drawing/2014/main" id="{561ECC95-18AD-0D50-A5DD-4652C81D436B}"/>
              </a:ext>
            </a:extLst>
          </p:cNvPr>
          <p:cNvSpPr txBox="1"/>
          <p:nvPr/>
        </p:nvSpPr>
        <p:spPr>
          <a:xfrm>
            <a:off x="10634870" y="4886567"/>
            <a:ext cx="1357208" cy="923330"/>
          </a:xfrm>
          <a:prstGeom prst="rect">
            <a:avLst/>
          </a:prstGeom>
          <a:noFill/>
        </p:spPr>
        <p:txBody>
          <a:bodyPr wrap="square" rtlCol="0">
            <a:spAutoFit/>
          </a:bodyPr>
          <a:lstStyle/>
          <a:p>
            <a:r>
              <a:rPr lang="en-IN"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Efficacy and Safety Profiles</a:t>
            </a:r>
            <a:endParaRPr lang="en-IN" dirty="0">
              <a:solidFill>
                <a:schemeClr val="bg1"/>
              </a:solidFill>
              <a:latin typeface="Times New Roman" panose="02020603050405020304" pitchFamily="18" charset="0"/>
              <a:cs typeface="Times New Roman" panose="02020603050405020304" pitchFamily="18" charset="0"/>
            </a:endParaRPr>
          </a:p>
        </p:txBody>
      </p:sp>
      <p:sp>
        <p:nvSpPr>
          <p:cNvPr id="21" name="TextBox 22">
            <a:extLst>
              <a:ext uri="{FF2B5EF4-FFF2-40B4-BE49-F238E27FC236}">
                <a16:creationId xmlns:a16="http://schemas.microsoft.com/office/drawing/2014/main" id="{848E4668-6D4F-A73D-2291-2DFAA25B5DFE}"/>
              </a:ext>
            </a:extLst>
          </p:cNvPr>
          <p:cNvSpPr txBox="1"/>
          <p:nvPr/>
        </p:nvSpPr>
        <p:spPr>
          <a:xfrm>
            <a:off x="73344" y="4711230"/>
            <a:ext cx="1595333" cy="1188717"/>
          </a:xfrm>
          <a:prstGeom prst="rect">
            <a:avLst/>
          </a:prstGeom>
          <a:solidFill>
            <a:schemeClr val="accent1"/>
          </a:solidFill>
          <a:ln>
            <a:solidFill>
              <a:schemeClr val="accent1"/>
            </a:solidFill>
          </a:ln>
        </p:spPr>
        <p:txBody>
          <a:bodyPr lIns="33867" tIns="33867" rIns="33867" bIns="33867"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lnSpc>
                <a:spcPts val="1960"/>
              </a:lnSpc>
            </a:pPr>
            <a:endParaRPr lang="en-US" sz="1400" dirty="0">
              <a:solidFill>
                <a:schemeClr val="bg1"/>
              </a:solidFill>
              <a:latin typeface="Assistant Bold"/>
            </a:endParaRPr>
          </a:p>
        </p:txBody>
      </p:sp>
      <p:sp>
        <p:nvSpPr>
          <p:cNvPr id="22" name="TextBox 22">
            <a:extLst>
              <a:ext uri="{FF2B5EF4-FFF2-40B4-BE49-F238E27FC236}">
                <a16:creationId xmlns:a16="http://schemas.microsoft.com/office/drawing/2014/main" id="{6B69F115-7FD5-8714-75BB-38F28EFB2995}"/>
              </a:ext>
            </a:extLst>
          </p:cNvPr>
          <p:cNvSpPr txBox="1"/>
          <p:nvPr/>
        </p:nvSpPr>
        <p:spPr>
          <a:xfrm>
            <a:off x="2633196" y="4767836"/>
            <a:ext cx="1595333" cy="1188717"/>
          </a:xfrm>
          <a:prstGeom prst="rect">
            <a:avLst/>
          </a:prstGeom>
          <a:solidFill>
            <a:schemeClr val="accent1"/>
          </a:solidFill>
          <a:ln>
            <a:solidFill>
              <a:schemeClr val="accent1"/>
            </a:solidFill>
          </a:ln>
        </p:spPr>
        <p:txBody>
          <a:bodyPr lIns="33867" tIns="33867" rIns="33867" bIns="33867"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lnSpc>
                <a:spcPts val="1960"/>
              </a:lnSpc>
            </a:pPr>
            <a:endParaRPr lang="en-US" sz="1400" dirty="0">
              <a:solidFill>
                <a:schemeClr val="bg1"/>
              </a:solidFill>
              <a:latin typeface="Assistant Bold"/>
            </a:endParaRPr>
          </a:p>
        </p:txBody>
      </p:sp>
      <p:sp>
        <p:nvSpPr>
          <p:cNvPr id="23" name="TextBox 22">
            <a:extLst>
              <a:ext uri="{FF2B5EF4-FFF2-40B4-BE49-F238E27FC236}">
                <a16:creationId xmlns:a16="http://schemas.microsoft.com/office/drawing/2014/main" id="{DD7759C9-D77E-D4AD-43ED-02191AB8DCF8}"/>
              </a:ext>
            </a:extLst>
          </p:cNvPr>
          <p:cNvSpPr txBox="1"/>
          <p:nvPr/>
        </p:nvSpPr>
        <p:spPr>
          <a:xfrm>
            <a:off x="7923356" y="5070293"/>
            <a:ext cx="1505797" cy="369332"/>
          </a:xfrm>
          <a:prstGeom prst="rect">
            <a:avLst/>
          </a:prstGeom>
          <a:noFill/>
        </p:spPr>
        <p:txBody>
          <a:bodyPr wrap="square" rtlCol="0">
            <a:spAutoFit/>
          </a:bodyPr>
          <a:lstStyle/>
          <a:p>
            <a:r>
              <a:rPr lang="en-IN"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Optimization</a:t>
            </a:r>
            <a:endParaRPr lang="en-IN" dirty="0">
              <a:solidFill>
                <a:schemeClr val="bg1"/>
              </a:solidFill>
              <a:latin typeface="Times New Roman" panose="02020603050405020304" pitchFamily="18" charset="0"/>
              <a:cs typeface="Times New Roman" panose="02020603050405020304" pitchFamily="18" charset="0"/>
            </a:endParaRPr>
          </a:p>
        </p:txBody>
      </p:sp>
      <p:sp>
        <p:nvSpPr>
          <p:cNvPr id="24" name="TextBox 23">
            <a:extLst>
              <a:ext uri="{FF2B5EF4-FFF2-40B4-BE49-F238E27FC236}">
                <a16:creationId xmlns:a16="http://schemas.microsoft.com/office/drawing/2014/main" id="{910A1F6C-F2A9-9552-BC35-EDFFDCE65326}"/>
              </a:ext>
            </a:extLst>
          </p:cNvPr>
          <p:cNvSpPr txBox="1"/>
          <p:nvPr/>
        </p:nvSpPr>
        <p:spPr>
          <a:xfrm>
            <a:off x="5412902" y="4931794"/>
            <a:ext cx="1380466" cy="646331"/>
          </a:xfrm>
          <a:prstGeom prst="rect">
            <a:avLst/>
          </a:prstGeom>
          <a:noFill/>
        </p:spPr>
        <p:txBody>
          <a:bodyPr wrap="square" rtlCol="0">
            <a:spAutoFit/>
          </a:bodyPr>
          <a:lstStyle/>
          <a:p>
            <a:r>
              <a:rPr lang="en-IN"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Patent Filings</a:t>
            </a:r>
            <a:endParaRPr lang="en-IN" dirty="0">
              <a:solidFill>
                <a:schemeClr val="bg1"/>
              </a:solidFill>
              <a:latin typeface="Times New Roman" panose="02020603050405020304" pitchFamily="18" charset="0"/>
              <a:cs typeface="Times New Roman" panose="02020603050405020304" pitchFamily="18" charset="0"/>
            </a:endParaRPr>
          </a:p>
        </p:txBody>
      </p:sp>
      <p:sp>
        <p:nvSpPr>
          <p:cNvPr id="25" name="TextBox 24">
            <a:extLst>
              <a:ext uri="{FF2B5EF4-FFF2-40B4-BE49-F238E27FC236}">
                <a16:creationId xmlns:a16="http://schemas.microsoft.com/office/drawing/2014/main" id="{A07AEC63-61DE-38A8-F9B0-622DAC33471D}"/>
              </a:ext>
            </a:extLst>
          </p:cNvPr>
          <p:cNvSpPr txBox="1"/>
          <p:nvPr/>
        </p:nvSpPr>
        <p:spPr>
          <a:xfrm>
            <a:off x="2624542" y="4900529"/>
            <a:ext cx="1652636" cy="923330"/>
          </a:xfrm>
          <a:prstGeom prst="rect">
            <a:avLst/>
          </a:prstGeom>
          <a:noFill/>
        </p:spPr>
        <p:txBody>
          <a:bodyPr wrap="square" rtlCol="0">
            <a:spAutoFit/>
          </a:bodyPr>
          <a:lstStyle/>
          <a:p>
            <a:r>
              <a:rPr lang="en-IN"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Regulatory &amp; Scale-up Strategy</a:t>
            </a:r>
            <a:endParaRPr lang="en-IN" dirty="0">
              <a:solidFill>
                <a:schemeClr val="bg1"/>
              </a:solidFill>
              <a:latin typeface="Times New Roman" panose="02020603050405020304" pitchFamily="18" charset="0"/>
              <a:cs typeface="Times New Roman" panose="02020603050405020304" pitchFamily="18" charset="0"/>
            </a:endParaRPr>
          </a:p>
        </p:txBody>
      </p:sp>
      <p:sp>
        <p:nvSpPr>
          <p:cNvPr id="26" name="TextBox 25">
            <a:extLst>
              <a:ext uri="{FF2B5EF4-FFF2-40B4-BE49-F238E27FC236}">
                <a16:creationId xmlns:a16="http://schemas.microsoft.com/office/drawing/2014/main" id="{9BAA92B4-890E-5BCF-20BD-7A40D0CBE3C0}"/>
              </a:ext>
            </a:extLst>
          </p:cNvPr>
          <p:cNvSpPr txBox="1"/>
          <p:nvPr/>
        </p:nvSpPr>
        <p:spPr>
          <a:xfrm>
            <a:off x="25677" y="4955222"/>
            <a:ext cx="1652636" cy="646331"/>
          </a:xfrm>
          <a:prstGeom prst="rect">
            <a:avLst/>
          </a:prstGeom>
          <a:noFill/>
        </p:spPr>
        <p:txBody>
          <a:bodyPr wrap="square" rtlCol="0">
            <a:spAutoFit/>
          </a:bodyPr>
          <a:lstStyle/>
          <a:p>
            <a:r>
              <a:rPr lang="en-IN"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Collaborations and Funding</a:t>
            </a:r>
            <a:endParaRPr lang="en-IN" dirty="0">
              <a:solidFill>
                <a:schemeClr val="bg1"/>
              </a:solidFill>
              <a:latin typeface="Times New Roman" panose="02020603050405020304" pitchFamily="18" charset="0"/>
              <a:cs typeface="Times New Roman" panose="02020603050405020304" pitchFamily="18" charset="0"/>
            </a:endParaRPr>
          </a:p>
        </p:txBody>
      </p:sp>
      <p:pic>
        <p:nvPicPr>
          <p:cNvPr id="27" name="Picture 26" descr="A logo with text and flowers&#10;&#10;Description automatically generated">
            <a:extLst>
              <a:ext uri="{FF2B5EF4-FFF2-40B4-BE49-F238E27FC236}">
                <a16:creationId xmlns:a16="http://schemas.microsoft.com/office/drawing/2014/main" id="{34141DA2-1E7E-B3EA-AEF1-DD831F2F66F3}"/>
              </a:ext>
            </a:extLst>
          </p:cNvPr>
          <p:cNvPicPr>
            <a:picLocks noChangeAspect="1"/>
          </p:cNvPicPr>
          <p:nvPr/>
        </p:nvPicPr>
        <p:blipFill>
          <a:blip r:embed="rId2"/>
          <a:stretch>
            <a:fillRect/>
          </a:stretch>
        </p:blipFill>
        <p:spPr>
          <a:xfrm>
            <a:off x="11449893" y="-13262"/>
            <a:ext cx="742107" cy="775263"/>
          </a:xfrm>
          <a:prstGeom prst="rect">
            <a:avLst/>
          </a:prstGeom>
        </p:spPr>
      </p:pic>
    </p:spTree>
    <p:extLst>
      <p:ext uri="{BB962C8B-B14F-4D97-AF65-F5344CB8AC3E}">
        <p14:creationId xmlns:p14="http://schemas.microsoft.com/office/powerpoint/2010/main" val="389388293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1"/>
                                        </p:tgtEl>
                                        <p:attrNameLst>
                                          <p:attrName>style.visibility</p:attrName>
                                        </p:attrNameLst>
                                      </p:cBhvr>
                                      <p:to>
                                        <p:strVal val="visible"/>
                                      </p:to>
                                    </p:set>
                                    <p:animEffect transition="in" filter="fade">
                                      <p:cBhvr>
                                        <p:cTn id="7" dur="500"/>
                                        <p:tgtEl>
                                          <p:spTgt spid="10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9"/>
                                        </p:tgtEl>
                                        <p:attrNameLst>
                                          <p:attrName>style.visibility</p:attrName>
                                        </p:attrNameLst>
                                      </p:cBhvr>
                                      <p:to>
                                        <p:strVal val="visible"/>
                                      </p:to>
                                    </p:set>
                                    <p:animEffect transition="in" filter="fade">
                                      <p:cBhvr>
                                        <p:cTn id="15" dur="500"/>
                                        <p:tgtEl>
                                          <p:spTgt spid="5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500"/>
                                        <p:tgtEl>
                                          <p:spTgt spid="15"/>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60"/>
                                        </p:tgtEl>
                                        <p:attrNameLst>
                                          <p:attrName>style.visibility</p:attrName>
                                        </p:attrNameLst>
                                      </p:cBhvr>
                                      <p:to>
                                        <p:strVal val="visible"/>
                                      </p:to>
                                    </p:set>
                                    <p:animEffect transition="in" filter="fade">
                                      <p:cBhvr>
                                        <p:cTn id="26" dur="500"/>
                                        <p:tgtEl>
                                          <p:spTgt spid="60"/>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fade">
                                      <p:cBhvr>
                                        <p:cTn id="29" dur="500"/>
                                        <p:tgtEl>
                                          <p:spTgt spid="12"/>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fade">
                                      <p:cBhvr>
                                        <p:cTn id="32" dur="500"/>
                                        <p:tgtEl>
                                          <p:spTgt spid="16"/>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61"/>
                                        </p:tgtEl>
                                        <p:attrNameLst>
                                          <p:attrName>style.visibility</p:attrName>
                                        </p:attrNameLst>
                                      </p:cBhvr>
                                      <p:to>
                                        <p:strVal val="visible"/>
                                      </p:to>
                                    </p:set>
                                    <p:animEffect transition="in" filter="fade">
                                      <p:cBhvr>
                                        <p:cTn id="37" dur="500"/>
                                        <p:tgtEl>
                                          <p:spTgt spid="61"/>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0"/>
                                        </p:tgtEl>
                                        <p:attrNameLst>
                                          <p:attrName>style.visibility</p:attrName>
                                        </p:attrNameLst>
                                      </p:cBhvr>
                                      <p:to>
                                        <p:strVal val="visible"/>
                                      </p:to>
                                    </p:set>
                                    <p:animEffect transition="in" filter="fade">
                                      <p:cBhvr>
                                        <p:cTn id="40" dur="500"/>
                                        <p:tgtEl>
                                          <p:spTgt spid="10"/>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500"/>
                                        <p:tgtEl>
                                          <p:spTgt spid="17"/>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68"/>
                                        </p:tgtEl>
                                        <p:attrNameLst>
                                          <p:attrName>style.visibility</p:attrName>
                                        </p:attrNameLst>
                                      </p:cBhvr>
                                      <p:to>
                                        <p:strVal val="visible"/>
                                      </p:to>
                                    </p:set>
                                    <p:animEffect transition="in" filter="fade">
                                      <p:cBhvr>
                                        <p:cTn id="48" dur="500"/>
                                        <p:tgtEl>
                                          <p:spTgt spid="68"/>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9"/>
                                        </p:tgtEl>
                                        <p:attrNameLst>
                                          <p:attrName>style.visibility</p:attrName>
                                        </p:attrNameLst>
                                      </p:cBhvr>
                                      <p:to>
                                        <p:strVal val="visible"/>
                                      </p:to>
                                    </p:set>
                                    <p:animEffect transition="in" filter="fade">
                                      <p:cBhvr>
                                        <p:cTn id="51" dur="500"/>
                                        <p:tgtEl>
                                          <p:spTgt spid="9"/>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18"/>
                                        </p:tgtEl>
                                        <p:attrNameLst>
                                          <p:attrName>style.visibility</p:attrName>
                                        </p:attrNameLst>
                                      </p:cBhvr>
                                      <p:to>
                                        <p:strVal val="visible"/>
                                      </p:to>
                                    </p:set>
                                    <p:animEffect transition="in" filter="fade">
                                      <p:cBhvr>
                                        <p:cTn id="54" dur="500"/>
                                        <p:tgtEl>
                                          <p:spTgt spid="18"/>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66"/>
                                        </p:tgtEl>
                                        <p:attrNameLst>
                                          <p:attrName>style.visibility</p:attrName>
                                        </p:attrNameLst>
                                      </p:cBhvr>
                                      <p:to>
                                        <p:strVal val="visible"/>
                                      </p:to>
                                    </p:set>
                                    <p:animEffect transition="in" filter="fade">
                                      <p:cBhvr>
                                        <p:cTn id="59" dur="500"/>
                                        <p:tgtEl>
                                          <p:spTgt spid="66"/>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14"/>
                                        </p:tgtEl>
                                        <p:attrNameLst>
                                          <p:attrName>style.visibility</p:attrName>
                                        </p:attrNameLst>
                                      </p:cBhvr>
                                      <p:to>
                                        <p:strVal val="visible"/>
                                      </p:to>
                                    </p:set>
                                    <p:animEffect transition="in" filter="fade">
                                      <p:cBhvr>
                                        <p:cTn id="62" dur="500"/>
                                        <p:tgtEl>
                                          <p:spTgt spid="14"/>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19"/>
                                        </p:tgtEl>
                                        <p:attrNameLst>
                                          <p:attrName>style.visibility</p:attrName>
                                        </p:attrNameLst>
                                      </p:cBhvr>
                                      <p:to>
                                        <p:strVal val="visible"/>
                                      </p:to>
                                    </p:set>
                                    <p:animEffect transition="in" filter="fade">
                                      <p:cBhvr>
                                        <p:cTn id="65" dur="500"/>
                                        <p:tgtEl>
                                          <p:spTgt spid="19"/>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67"/>
                                        </p:tgtEl>
                                        <p:attrNameLst>
                                          <p:attrName>style.visibility</p:attrName>
                                        </p:attrNameLst>
                                      </p:cBhvr>
                                      <p:to>
                                        <p:strVal val="visible"/>
                                      </p:to>
                                    </p:set>
                                    <p:animEffect transition="in" filter="fade">
                                      <p:cBhvr>
                                        <p:cTn id="70" dur="500"/>
                                        <p:tgtEl>
                                          <p:spTgt spid="67"/>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13"/>
                                        </p:tgtEl>
                                        <p:attrNameLst>
                                          <p:attrName>style.visibility</p:attrName>
                                        </p:attrNameLst>
                                      </p:cBhvr>
                                      <p:to>
                                        <p:strVal val="visible"/>
                                      </p:to>
                                    </p:set>
                                    <p:animEffect transition="in" filter="fade">
                                      <p:cBhvr>
                                        <p:cTn id="73" dur="500"/>
                                        <p:tgtEl>
                                          <p:spTgt spid="13"/>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23"/>
                                        </p:tgtEl>
                                        <p:attrNameLst>
                                          <p:attrName>style.visibility</p:attrName>
                                        </p:attrNameLst>
                                      </p:cBhvr>
                                      <p:to>
                                        <p:strVal val="visible"/>
                                      </p:to>
                                    </p:set>
                                    <p:animEffect transition="in" filter="fade">
                                      <p:cBhvr>
                                        <p:cTn id="76" dur="500"/>
                                        <p:tgtEl>
                                          <p:spTgt spid="23"/>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grpId="0" nodeType="clickEffect">
                                  <p:stCondLst>
                                    <p:cond delay="0"/>
                                  </p:stCondLst>
                                  <p:childTnLst>
                                    <p:set>
                                      <p:cBhvr>
                                        <p:cTn id="80" dur="1" fill="hold">
                                          <p:stCondLst>
                                            <p:cond delay="0"/>
                                          </p:stCondLst>
                                        </p:cTn>
                                        <p:tgtEl>
                                          <p:spTgt spid="69"/>
                                        </p:tgtEl>
                                        <p:attrNameLst>
                                          <p:attrName>style.visibility</p:attrName>
                                        </p:attrNameLst>
                                      </p:cBhvr>
                                      <p:to>
                                        <p:strVal val="visible"/>
                                      </p:to>
                                    </p:set>
                                    <p:animEffect transition="in" filter="fade">
                                      <p:cBhvr>
                                        <p:cTn id="81" dur="500"/>
                                        <p:tgtEl>
                                          <p:spTgt spid="69"/>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11"/>
                                        </p:tgtEl>
                                        <p:attrNameLst>
                                          <p:attrName>style.visibility</p:attrName>
                                        </p:attrNameLst>
                                      </p:cBhvr>
                                      <p:to>
                                        <p:strVal val="visible"/>
                                      </p:to>
                                    </p:set>
                                    <p:animEffect transition="in" filter="fade">
                                      <p:cBhvr>
                                        <p:cTn id="84" dur="500"/>
                                        <p:tgtEl>
                                          <p:spTgt spid="11"/>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24"/>
                                        </p:tgtEl>
                                        <p:attrNameLst>
                                          <p:attrName>style.visibility</p:attrName>
                                        </p:attrNameLst>
                                      </p:cBhvr>
                                      <p:to>
                                        <p:strVal val="visible"/>
                                      </p:to>
                                    </p:set>
                                    <p:animEffect transition="in" filter="fade">
                                      <p:cBhvr>
                                        <p:cTn id="87" dur="500"/>
                                        <p:tgtEl>
                                          <p:spTgt spid="24"/>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grpId="0" nodeType="clickEffect">
                                  <p:stCondLst>
                                    <p:cond delay="0"/>
                                  </p:stCondLst>
                                  <p:childTnLst>
                                    <p:set>
                                      <p:cBhvr>
                                        <p:cTn id="91" dur="1" fill="hold">
                                          <p:stCondLst>
                                            <p:cond delay="0"/>
                                          </p:stCondLst>
                                        </p:cTn>
                                        <p:tgtEl>
                                          <p:spTgt spid="58"/>
                                        </p:tgtEl>
                                        <p:attrNameLst>
                                          <p:attrName>style.visibility</p:attrName>
                                        </p:attrNameLst>
                                      </p:cBhvr>
                                      <p:to>
                                        <p:strVal val="visible"/>
                                      </p:to>
                                    </p:set>
                                    <p:animEffect transition="in" filter="fade">
                                      <p:cBhvr>
                                        <p:cTn id="92" dur="500"/>
                                        <p:tgtEl>
                                          <p:spTgt spid="58"/>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22"/>
                                        </p:tgtEl>
                                        <p:attrNameLst>
                                          <p:attrName>style.visibility</p:attrName>
                                        </p:attrNameLst>
                                      </p:cBhvr>
                                      <p:to>
                                        <p:strVal val="visible"/>
                                      </p:to>
                                    </p:set>
                                    <p:animEffect transition="in" filter="fade">
                                      <p:cBhvr>
                                        <p:cTn id="95" dur="500"/>
                                        <p:tgtEl>
                                          <p:spTgt spid="22"/>
                                        </p:tgtEl>
                                      </p:cBhvr>
                                    </p:animEffect>
                                  </p:childTnLst>
                                </p:cTn>
                              </p:par>
                              <p:par>
                                <p:cTn id="96" presetID="10" presetClass="entr" presetSubtype="0" fill="hold" grpId="0" nodeType="withEffect">
                                  <p:stCondLst>
                                    <p:cond delay="0"/>
                                  </p:stCondLst>
                                  <p:childTnLst>
                                    <p:set>
                                      <p:cBhvr>
                                        <p:cTn id="97" dur="1" fill="hold">
                                          <p:stCondLst>
                                            <p:cond delay="0"/>
                                          </p:stCondLst>
                                        </p:cTn>
                                        <p:tgtEl>
                                          <p:spTgt spid="25"/>
                                        </p:tgtEl>
                                        <p:attrNameLst>
                                          <p:attrName>style.visibility</p:attrName>
                                        </p:attrNameLst>
                                      </p:cBhvr>
                                      <p:to>
                                        <p:strVal val="visible"/>
                                      </p:to>
                                    </p:set>
                                    <p:animEffect transition="in" filter="fade">
                                      <p:cBhvr>
                                        <p:cTn id="98" dur="500"/>
                                        <p:tgtEl>
                                          <p:spTgt spid="25"/>
                                        </p:tgtEl>
                                      </p:cBhvr>
                                    </p:animEffect>
                                  </p:childTnLst>
                                </p:cTn>
                              </p:par>
                            </p:childTnLst>
                          </p:cTn>
                        </p:par>
                      </p:childTnLst>
                    </p:cTn>
                  </p:par>
                  <p:par>
                    <p:cTn id="99" fill="hold">
                      <p:stCondLst>
                        <p:cond delay="indefinite"/>
                      </p:stCondLst>
                      <p:childTnLst>
                        <p:par>
                          <p:cTn id="100" fill="hold">
                            <p:stCondLst>
                              <p:cond delay="0"/>
                            </p:stCondLst>
                            <p:childTnLst>
                              <p:par>
                                <p:cTn id="101" presetID="10" presetClass="entr" presetSubtype="0" fill="hold" grpId="0" nodeType="clickEffect">
                                  <p:stCondLst>
                                    <p:cond delay="0"/>
                                  </p:stCondLst>
                                  <p:childTnLst>
                                    <p:set>
                                      <p:cBhvr>
                                        <p:cTn id="102" dur="1" fill="hold">
                                          <p:stCondLst>
                                            <p:cond delay="0"/>
                                          </p:stCondLst>
                                        </p:cTn>
                                        <p:tgtEl>
                                          <p:spTgt spid="71"/>
                                        </p:tgtEl>
                                        <p:attrNameLst>
                                          <p:attrName>style.visibility</p:attrName>
                                        </p:attrNameLst>
                                      </p:cBhvr>
                                      <p:to>
                                        <p:strVal val="visible"/>
                                      </p:to>
                                    </p:set>
                                    <p:animEffect transition="in" filter="fade">
                                      <p:cBhvr>
                                        <p:cTn id="103" dur="500"/>
                                        <p:tgtEl>
                                          <p:spTgt spid="71"/>
                                        </p:tgtEl>
                                      </p:cBhvr>
                                    </p:animEffect>
                                  </p:childTnLst>
                                </p:cTn>
                              </p:par>
                              <p:par>
                                <p:cTn id="104" presetID="10" presetClass="entr" presetSubtype="0" fill="hold" grpId="0" nodeType="withEffect">
                                  <p:stCondLst>
                                    <p:cond delay="0"/>
                                  </p:stCondLst>
                                  <p:childTnLst>
                                    <p:set>
                                      <p:cBhvr>
                                        <p:cTn id="105" dur="1" fill="hold">
                                          <p:stCondLst>
                                            <p:cond delay="0"/>
                                          </p:stCondLst>
                                        </p:cTn>
                                        <p:tgtEl>
                                          <p:spTgt spid="21"/>
                                        </p:tgtEl>
                                        <p:attrNameLst>
                                          <p:attrName>style.visibility</p:attrName>
                                        </p:attrNameLst>
                                      </p:cBhvr>
                                      <p:to>
                                        <p:strVal val="visible"/>
                                      </p:to>
                                    </p:set>
                                    <p:animEffect transition="in" filter="fade">
                                      <p:cBhvr>
                                        <p:cTn id="106" dur="500"/>
                                        <p:tgtEl>
                                          <p:spTgt spid="21"/>
                                        </p:tgtEl>
                                      </p:cBhvr>
                                    </p:animEffect>
                                  </p:childTnLst>
                                </p:cTn>
                              </p:par>
                              <p:par>
                                <p:cTn id="107" presetID="10" presetClass="entr" presetSubtype="0" fill="hold" grpId="0" nodeType="withEffect">
                                  <p:stCondLst>
                                    <p:cond delay="0"/>
                                  </p:stCondLst>
                                  <p:childTnLst>
                                    <p:set>
                                      <p:cBhvr>
                                        <p:cTn id="108" dur="1" fill="hold">
                                          <p:stCondLst>
                                            <p:cond delay="0"/>
                                          </p:stCondLst>
                                        </p:cTn>
                                        <p:tgtEl>
                                          <p:spTgt spid="26"/>
                                        </p:tgtEl>
                                        <p:attrNameLst>
                                          <p:attrName>style.visibility</p:attrName>
                                        </p:attrNameLst>
                                      </p:cBhvr>
                                      <p:to>
                                        <p:strVal val="visible"/>
                                      </p:to>
                                    </p:set>
                                    <p:animEffect transition="in" filter="fade">
                                      <p:cBhvr>
                                        <p:cTn id="109"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animBg="1"/>
      <p:bldP spid="59" grpId="0" animBg="1"/>
      <p:bldP spid="60" grpId="0" animBg="1"/>
      <p:bldP spid="61" grpId="0" animBg="1"/>
      <p:bldP spid="66" grpId="0" animBg="1"/>
      <p:bldP spid="67" grpId="0" animBg="1"/>
      <p:bldP spid="68" grpId="0" animBg="1"/>
      <p:bldP spid="69" grpId="0" animBg="1"/>
      <p:bldP spid="71" grpId="0" animBg="1"/>
      <p:bldP spid="101" grpId="0" animBg="1"/>
      <p:bldP spid="7" grpId="0"/>
      <p:bldP spid="8" grpId="0" animBg="1"/>
      <p:bldP spid="9" grpId="0" animBg="1"/>
      <p:bldP spid="10" grpId="0" animBg="1"/>
      <p:bldP spid="11" grpId="0" animBg="1"/>
      <p:bldP spid="12" grpId="0" animBg="1"/>
      <p:bldP spid="13" grpId="0" animBg="1"/>
      <p:bldP spid="14" grpId="0" animBg="1"/>
      <p:bldP spid="15" grpId="0"/>
      <p:bldP spid="16" grpId="0"/>
      <p:bldP spid="17" grpId="0"/>
      <p:bldP spid="18" grpId="0"/>
      <p:bldP spid="19" grpId="0"/>
      <p:bldP spid="21" grpId="0" animBg="1"/>
      <p:bldP spid="22" grpId="0" animBg="1"/>
      <p:bldP spid="23" grpId="0"/>
      <p:bldP spid="24" grpId="0"/>
      <p:bldP spid="25" grpId="0"/>
      <p:bldP spid="2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A1A9CA-7606-5D4A-6097-3F3F076A555D}"/>
              </a:ext>
            </a:extLst>
          </p:cNvPr>
          <p:cNvSpPr>
            <a:spLocks noGrp="1"/>
          </p:cNvSpPr>
          <p:nvPr>
            <p:ph type="title"/>
          </p:nvPr>
        </p:nvSpPr>
        <p:spPr>
          <a:xfrm>
            <a:off x="444191" y="99220"/>
            <a:ext cx="10681009" cy="1325563"/>
          </a:xfrm>
        </p:spPr>
        <p:txBody>
          <a:bodyPr>
            <a:normAutofit/>
          </a:bodyPr>
          <a:lstStyle/>
          <a:p>
            <a:pPr algn="ctr"/>
            <a:r>
              <a:rPr lang="en-GB" sz="4000" b="1" i="1" dirty="0">
                <a:latin typeface="Sitka Display" panose="02000505000000020004" pitchFamily="2" charset="0"/>
              </a:rPr>
              <a:t>IP Research </a:t>
            </a:r>
            <a:endParaRPr lang="en-IN" sz="4000" b="1" i="1" dirty="0">
              <a:latin typeface="Sitka Display" panose="02000505000000020004" pitchFamily="2" charset="0"/>
            </a:endParaRPr>
          </a:p>
        </p:txBody>
      </p:sp>
      <p:sp>
        <p:nvSpPr>
          <p:cNvPr id="3" name="Content Placeholder 2">
            <a:extLst>
              <a:ext uri="{FF2B5EF4-FFF2-40B4-BE49-F238E27FC236}">
                <a16:creationId xmlns:a16="http://schemas.microsoft.com/office/drawing/2014/main" id="{AA0ED5E6-A373-0CF6-2974-C517CC53F4D7}"/>
              </a:ext>
            </a:extLst>
          </p:cNvPr>
          <p:cNvSpPr>
            <a:spLocks noGrp="1"/>
          </p:cNvSpPr>
          <p:nvPr>
            <p:ph idx="1"/>
          </p:nvPr>
        </p:nvSpPr>
        <p:spPr>
          <a:xfrm>
            <a:off x="151310" y="1713763"/>
            <a:ext cx="11796529" cy="5049458"/>
          </a:xfrm>
        </p:spPr>
        <p:txBody>
          <a:bodyPr vert="horz" lIns="91440" tIns="45720" rIns="91440" bIns="45720" rtlCol="0" anchor="t">
            <a:noAutofit/>
          </a:bodyPr>
          <a:lstStyle/>
          <a:p>
            <a:r>
              <a:rPr lang="en-IN" sz="2000" kern="100">
                <a:latin typeface="Times New Roman"/>
                <a:ea typeface="+mn-lt"/>
                <a:cs typeface="+mn-lt"/>
              </a:rPr>
              <a:t>Gene therapy vector patents cover AAV vectors for therapeutic gene delivery, including modifications for enhanced cardiotropic properties </a:t>
            </a:r>
            <a:r>
              <a:rPr lang="en-IN" sz="1800" kern="100">
                <a:latin typeface="Times New Roman"/>
                <a:ea typeface="+mn-lt"/>
                <a:cs typeface="+mn-lt"/>
              </a:rPr>
              <a:t>(Russell &amp; Rutledge, 1997).</a:t>
            </a:r>
            <a:endParaRPr lang="en-IN" sz="1800" kern="100">
              <a:latin typeface="Times New Roman"/>
              <a:ea typeface="Calibri"/>
              <a:cs typeface="Arial"/>
            </a:endParaRPr>
          </a:p>
          <a:p>
            <a:r>
              <a:rPr lang="en-IN" sz="2000" kern="100">
                <a:latin typeface="Times New Roman"/>
                <a:ea typeface="+mn-lt"/>
                <a:cs typeface="+mn-lt"/>
              </a:rPr>
              <a:t>Therapeutic gene patents protect genetic sequences of I-1 protein, with modifications for stability and activity in cardiac cells.</a:t>
            </a:r>
            <a:endParaRPr lang="en-IN" sz="2000">
              <a:latin typeface="Times New Roman"/>
              <a:cs typeface="Times New Roman"/>
            </a:endParaRPr>
          </a:p>
          <a:p>
            <a:r>
              <a:rPr lang="en-IN" sz="2000" kern="100">
                <a:latin typeface="Times New Roman"/>
                <a:ea typeface="+mn-lt"/>
                <a:cs typeface="+mn-lt"/>
              </a:rPr>
              <a:t>Manufacturing process patents encompass novel methods for AAV vector and therapeutic gene production, purification, and formulation </a:t>
            </a:r>
            <a:r>
              <a:rPr lang="en-IN" sz="1800" kern="100">
                <a:latin typeface="Times New Roman"/>
                <a:ea typeface="+mn-lt"/>
                <a:cs typeface="Times New Roman"/>
              </a:rPr>
              <a:t>(Russell &amp; Rutledge, 1997).</a:t>
            </a:r>
            <a:endParaRPr lang="en-IN" sz="1800" kern="100">
              <a:solidFill>
                <a:srgbClr val="000000"/>
              </a:solidFill>
              <a:latin typeface="Times New Roman"/>
              <a:ea typeface="+mn-lt"/>
              <a:cs typeface="Times New Roman"/>
            </a:endParaRPr>
          </a:p>
          <a:p>
            <a:r>
              <a:rPr lang="en-IN" sz="2000" kern="100">
                <a:latin typeface="Times New Roman"/>
                <a:ea typeface="+mn-lt"/>
                <a:cs typeface="+mn-lt"/>
              </a:rPr>
              <a:t>Method of use patents claim AAV-I-1 gene therapy for heart failure treatment, specifying subtypes like non-ischemic cardiomyopathy </a:t>
            </a:r>
            <a:r>
              <a:rPr lang="en-IN" sz="1800" kern="100">
                <a:latin typeface="Times New Roman"/>
                <a:ea typeface="+mn-lt"/>
                <a:cs typeface="Times New Roman"/>
              </a:rPr>
              <a:t>(Russell &amp; Rutledge, 1997).</a:t>
            </a:r>
            <a:endParaRPr lang="en-IN" sz="1800" kern="100">
              <a:solidFill>
                <a:srgbClr val="000000"/>
              </a:solidFill>
              <a:latin typeface="Times New Roman"/>
              <a:ea typeface="+mn-lt"/>
              <a:cs typeface="Times New Roman"/>
            </a:endParaRPr>
          </a:p>
          <a:p>
            <a:r>
              <a:rPr lang="en-IN" sz="2000" kern="100">
                <a:latin typeface="Times New Roman"/>
                <a:ea typeface="+mn-lt"/>
                <a:cs typeface="+mn-lt"/>
              </a:rPr>
              <a:t>Delivery system patents protect unique methods for antegrade intracoronary artery infusion delivery </a:t>
            </a:r>
            <a:r>
              <a:rPr lang="en-IN" sz="1800" kern="100">
                <a:latin typeface="Times New Roman"/>
                <a:ea typeface="+mn-lt"/>
                <a:cs typeface="+mn-lt"/>
              </a:rPr>
              <a:t>(Zhou &amp; Wang, 2021).</a:t>
            </a:r>
            <a:endParaRPr lang="en-IN" sz="1800">
              <a:latin typeface="Times New Roman"/>
              <a:cs typeface="Times New Roman"/>
            </a:endParaRPr>
          </a:p>
          <a:p>
            <a:r>
              <a:rPr lang="en-IN" sz="2000" kern="100">
                <a:latin typeface="Times New Roman"/>
                <a:ea typeface="+mn-lt"/>
                <a:cs typeface="+mn-lt"/>
              </a:rPr>
              <a:t>Companion diagnostic patents safeguard tests for patient identification and treatment response monitoring </a:t>
            </a:r>
            <a:r>
              <a:rPr lang="en-IN" sz="1800" kern="100">
                <a:latin typeface="Times New Roman"/>
                <a:ea typeface="+mn-lt"/>
                <a:cs typeface="Times New Roman"/>
              </a:rPr>
              <a:t>(Zhou &amp; Wang, 2021).</a:t>
            </a:r>
            <a:endParaRPr lang="en-IN" sz="1800" kern="100">
              <a:solidFill>
                <a:srgbClr val="000000"/>
              </a:solidFill>
              <a:latin typeface="Times New Roman"/>
              <a:ea typeface="+mn-lt"/>
              <a:cs typeface="Times New Roman"/>
            </a:endParaRPr>
          </a:p>
          <a:p>
            <a:r>
              <a:rPr lang="en-IN" sz="2000" kern="100">
                <a:latin typeface="Times New Roman"/>
                <a:ea typeface="+mn-lt"/>
                <a:cs typeface="+mn-lt"/>
              </a:rPr>
              <a:t>Patent statuses include filed, issued, international, and pending litigation </a:t>
            </a:r>
            <a:r>
              <a:rPr lang="en-IN" sz="1800" kern="100">
                <a:latin typeface="Times New Roman"/>
                <a:ea typeface="+mn-lt"/>
                <a:cs typeface="Times New Roman"/>
              </a:rPr>
              <a:t>(Zhou &amp; Wang, 2021).</a:t>
            </a:r>
            <a:endParaRPr lang="en-IN" sz="1800" kern="100">
              <a:solidFill>
                <a:srgbClr val="000000"/>
              </a:solidFill>
              <a:latin typeface="Times New Roman"/>
              <a:ea typeface="+mn-lt"/>
              <a:cs typeface="Times New Roman"/>
            </a:endParaRPr>
          </a:p>
          <a:p>
            <a:pPr marL="0" indent="0">
              <a:buNone/>
            </a:pPr>
            <a:endParaRPr lang="en-IN" sz="2000" kern="100">
              <a:latin typeface="Times New Roman"/>
              <a:cs typeface="Times New Roman"/>
            </a:endParaRPr>
          </a:p>
        </p:txBody>
      </p:sp>
      <p:pic>
        <p:nvPicPr>
          <p:cNvPr id="4" name="Picture 3" descr="A logo with text and flowers&#10;&#10;Description automatically generated">
            <a:extLst>
              <a:ext uri="{FF2B5EF4-FFF2-40B4-BE49-F238E27FC236}">
                <a16:creationId xmlns:a16="http://schemas.microsoft.com/office/drawing/2014/main" id="{681C94C6-E740-9C9B-CFF5-496C8A2DCC38}"/>
              </a:ext>
            </a:extLst>
          </p:cNvPr>
          <p:cNvPicPr>
            <a:picLocks noChangeAspect="1"/>
          </p:cNvPicPr>
          <p:nvPr/>
        </p:nvPicPr>
        <p:blipFill>
          <a:blip r:embed="rId2"/>
          <a:stretch>
            <a:fillRect/>
          </a:stretch>
        </p:blipFill>
        <p:spPr>
          <a:xfrm>
            <a:off x="11449893" y="-1599"/>
            <a:ext cx="742107" cy="775263"/>
          </a:xfrm>
          <a:prstGeom prst="rect">
            <a:avLst/>
          </a:prstGeom>
        </p:spPr>
      </p:pic>
    </p:spTree>
    <p:extLst>
      <p:ext uri="{BB962C8B-B14F-4D97-AF65-F5344CB8AC3E}">
        <p14:creationId xmlns:p14="http://schemas.microsoft.com/office/powerpoint/2010/main" val="238060496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1EA353-123D-5783-78B3-9E0AF90488F1}"/>
              </a:ext>
            </a:extLst>
          </p:cNvPr>
          <p:cNvSpPr>
            <a:spLocks noGrp="1"/>
          </p:cNvSpPr>
          <p:nvPr>
            <p:ph type="title"/>
          </p:nvPr>
        </p:nvSpPr>
        <p:spPr>
          <a:xfrm>
            <a:off x="1391493" y="171028"/>
            <a:ext cx="10058400" cy="1325563"/>
          </a:xfrm>
        </p:spPr>
        <p:txBody>
          <a:bodyPr>
            <a:normAutofit/>
          </a:bodyPr>
          <a:lstStyle/>
          <a:p>
            <a:pPr algn="ctr"/>
            <a:r>
              <a:rPr lang="en-US" sz="4000" b="1" i="1">
                <a:latin typeface="Sitka Display" panose="02000505000000020004" pitchFamily="2" charset="0"/>
              </a:rPr>
              <a:t>Manufacturing  </a:t>
            </a:r>
          </a:p>
        </p:txBody>
      </p:sp>
      <p:pic>
        <p:nvPicPr>
          <p:cNvPr id="3" name="Picture 2" descr="A diagram of a virus&#10;&#10;Description automatically generated">
            <a:extLst>
              <a:ext uri="{FF2B5EF4-FFF2-40B4-BE49-F238E27FC236}">
                <a16:creationId xmlns:a16="http://schemas.microsoft.com/office/drawing/2014/main" id="{14BC1228-84F3-E1CE-ECBF-5932E4317473}"/>
              </a:ext>
            </a:extLst>
          </p:cNvPr>
          <p:cNvPicPr>
            <a:picLocks noChangeAspect="1"/>
          </p:cNvPicPr>
          <p:nvPr/>
        </p:nvPicPr>
        <p:blipFill>
          <a:blip r:embed="rId2"/>
          <a:stretch>
            <a:fillRect/>
          </a:stretch>
        </p:blipFill>
        <p:spPr>
          <a:xfrm>
            <a:off x="306789" y="1714480"/>
            <a:ext cx="11511867" cy="3859554"/>
          </a:xfrm>
          <a:prstGeom prst="rect">
            <a:avLst/>
          </a:prstGeom>
        </p:spPr>
      </p:pic>
      <p:sp>
        <p:nvSpPr>
          <p:cNvPr id="4" name="TextBox 3">
            <a:extLst>
              <a:ext uri="{FF2B5EF4-FFF2-40B4-BE49-F238E27FC236}">
                <a16:creationId xmlns:a16="http://schemas.microsoft.com/office/drawing/2014/main" id="{C5CA65C9-98E8-E255-4B35-F56D16C218DF}"/>
              </a:ext>
            </a:extLst>
          </p:cNvPr>
          <p:cNvSpPr txBox="1"/>
          <p:nvPr/>
        </p:nvSpPr>
        <p:spPr>
          <a:xfrm>
            <a:off x="1140047" y="5694325"/>
            <a:ext cx="9900092"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latin typeface="Times"/>
                <a:cs typeface="Times"/>
              </a:rPr>
              <a:t>These are the steps for  manufacturing process for </a:t>
            </a:r>
            <a:r>
              <a:rPr lang="en-US" b="1" err="1">
                <a:latin typeface="Times"/>
                <a:cs typeface="Times"/>
              </a:rPr>
              <a:t>Carfostin</a:t>
            </a:r>
            <a:r>
              <a:rPr lang="en-US" b="1">
                <a:latin typeface="Times"/>
                <a:cs typeface="Times"/>
              </a:rPr>
              <a:t> (AB-1002), a gene therapy. (Biorender.2024) </a:t>
            </a:r>
          </a:p>
        </p:txBody>
      </p:sp>
      <p:pic>
        <p:nvPicPr>
          <p:cNvPr id="6" name="Picture 5" descr="A logo with text and flowers&#10;&#10;Description automatically generated">
            <a:extLst>
              <a:ext uri="{FF2B5EF4-FFF2-40B4-BE49-F238E27FC236}">
                <a16:creationId xmlns:a16="http://schemas.microsoft.com/office/drawing/2014/main" id="{7588C22D-4B27-BB35-216D-C5387716BD5A}"/>
              </a:ext>
            </a:extLst>
          </p:cNvPr>
          <p:cNvPicPr>
            <a:picLocks noChangeAspect="1"/>
          </p:cNvPicPr>
          <p:nvPr/>
        </p:nvPicPr>
        <p:blipFill>
          <a:blip r:embed="rId3"/>
          <a:stretch>
            <a:fillRect/>
          </a:stretch>
        </p:blipFill>
        <p:spPr>
          <a:xfrm>
            <a:off x="11449893" y="-1599"/>
            <a:ext cx="742107" cy="775263"/>
          </a:xfrm>
          <a:prstGeom prst="rect">
            <a:avLst/>
          </a:prstGeom>
        </p:spPr>
      </p:pic>
    </p:spTree>
    <p:extLst>
      <p:ext uri="{BB962C8B-B14F-4D97-AF65-F5344CB8AC3E}">
        <p14:creationId xmlns:p14="http://schemas.microsoft.com/office/powerpoint/2010/main" val="402127862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FC7529-D138-05BE-AD6B-D849B40CA61D}"/>
              </a:ext>
            </a:extLst>
          </p:cNvPr>
          <p:cNvSpPr>
            <a:spLocks noGrp="1"/>
          </p:cNvSpPr>
          <p:nvPr>
            <p:ph type="title"/>
          </p:nvPr>
        </p:nvSpPr>
        <p:spPr/>
        <p:txBody>
          <a:bodyPr>
            <a:normAutofit/>
          </a:bodyPr>
          <a:lstStyle/>
          <a:p>
            <a:pPr algn="ctr"/>
            <a:r>
              <a:rPr lang="en-GB" sz="4000" b="1" i="1" dirty="0">
                <a:latin typeface="Sitka Display" panose="02000505000000020004" pitchFamily="2" charset="0"/>
              </a:rPr>
              <a:t>Pricing </a:t>
            </a:r>
          </a:p>
        </p:txBody>
      </p:sp>
      <p:sp>
        <p:nvSpPr>
          <p:cNvPr id="3" name="TextBox 2">
            <a:extLst>
              <a:ext uri="{FF2B5EF4-FFF2-40B4-BE49-F238E27FC236}">
                <a16:creationId xmlns:a16="http://schemas.microsoft.com/office/drawing/2014/main" id="{F6A393CF-4D96-D86E-F091-048329321F53}"/>
              </a:ext>
            </a:extLst>
          </p:cNvPr>
          <p:cNvSpPr txBox="1"/>
          <p:nvPr/>
        </p:nvSpPr>
        <p:spPr>
          <a:xfrm>
            <a:off x="226065" y="1717622"/>
            <a:ext cx="11553704"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solidFill>
                  <a:srgbClr val="0D0D0D"/>
                </a:solidFill>
                <a:ea typeface="+mn-lt"/>
                <a:cs typeface="+mn-lt"/>
              </a:rPr>
              <a:t>The pricing of </a:t>
            </a:r>
            <a:r>
              <a:rPr lang="en-GB" err="1">
                <a:solidFill>
                  <a:srgbClr val="0D0D0D"/>
                </a:solidFill>
                <a:ea typeface="+mn-lt"/>
                <a:cs typeface="+mn-lt"/>
              </a:rPr>
              <a:t>Carfostin</a:t>
            </a:r>
            <a:r>
              <a:rPr lang="en-GB">
                <a:solidFill>
                  <a:srgbClr val="0D0D0D"/>
                </a:solidFill>
                <a:ea typeface="+mn-lt"/>
                <a:cs typeface="+mn-lt"/>
              </a:rPr>
              <a:t> (AB-1002) will be influenced by factors such as research and development expenses, manufacturing costs, treatment efficacy, market exclusivity, healthcare cost savings, and reimbursement strategies. Final pricing will be determined post-Phase III trials and will reflect the balance between recouping development costs and providing value based on the therapy’s benefits compared to existing treatments. Pricing strategies will also take into account regulatory guidelines and market access programs.(TrueParallel, 2024).</a:t>
            </a:r>
            <a:br>
              <a:rPr lang="en-GB">
                <a:solidFill>
                  <a:srgbClr val="0D0D0D"/>
                </a:solidFill>
                <a:ea typeface="+mn-lt"/>
                <a:cs typeface="+mn-lt"/>
              </a:rPr>
            </a:br>
            <a:r>
              <a:rPr lang="en-GB">
                <a:solidFill>
                  <a:srgbClr val="0D0D0D"/>
                </a:solidFill>
                <a:ea typeface="+mn-lt"/>
                <a:cs typeface="+mn-lt"/>
              </a:rPr>
              <a:t> </a:t>
            </a:r>
            <a:endParaRPr lang="en-US"/>
          </a:p>
          <a:p>
            <a:pPr algn="l"/>
            <a:endParaRPr lang="en-GB"/>
          </a:p>
        </p:txBody>
      </p:sp>
      <p:pic>
        <p:nvPicPr>
          <p:cNvPr id="4" name="Picture 3" descr="A hand holding a stack of wooden blocks with words on it&#10;&#10;Description automatically generated">
            <a:extLst>
              <a:ext uri="{FF2B5EF4-FFF2-40B4-BE49-F238E27FC236}">
                <a16:creationId xmlns:a16="http://schemas.microsoft.com/office/drawing/2014/main" id="{5A478035-7C7E-2742-40DF-8AEF64A8D8C3}"/>
              </a:ext>
            </a:extLst>
          </p:cNvPr>
          <p:cNvPicPr>
            <a:picLocks noChangeAspect="1"/>
          </p:cNvPicPr>
          <p:nvPr/>
        </p:nvPicPr>
        <p:blipFill>
          <a:blip r:embed="rId2"/>
          <a:stretch>
            <a:fillRect/>
          </a:stretch>
        </p:blipFill>
        <p:spPr>
          <a:xfrm>
            <a:off x="3822883" y="3431343"/>
            <a:ext cx="4833546" cy="3193216"/>
          </a:xfrm>
          <a:prstGeom prst="rect">
            <a:avLst/>
          </a:prstGeom>
        </p:spPr>
      </p:pic>
    </p:spTree>
    <p:extLst>
      <p:ext uri="{BB962C8B-B14F-4D97-AF65-F5344CB8AC3E}">
        <p14:creationId xmlns:p14="http://schemas.microsoft.com/office/powerpoint/2010/main" val="96941268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ctr">
            <a:noAutofit/>
          </a:bodyPr>
          <a:lstStyle/>
          <a:p>
            <a:pPr algn="ctr"/>
            <a:br>
              <a:rPr lang="en-GB" sz="4000" b="1" i="1" dirty="0">
                <a:latin typeface="Sitka Display" panose="02000505000000020004" pitchFamily="2" charset="0"/>
                <a:ea typeface="+mj-lt"/>
                <a:cs typeface="+mj-lt"/>
              </a:rPr>
            </a:br>
            <a:r>
              <a:rPr lang="en-GB" sz="4000" b="1" i="1" dirty="0">
                <a:latin typeface="Sitka Display" panose="02000505000000020004" pitchFamily="2" charset="0"/>
                <a:ea typeface="+mj-lt"/>
                <a:cs typeface="+mj-lt"/>
              </a:rPr>
              <a:t>Section 1:</a:t>
            </a:r>
            <a:br>
              <a:rPr lang="en-GB" sz="4000" b="1" i="1" dirty="0">
                <a:latin typeface="Sitka Display" panose="02000505000000020004" pitchFamily="2" charset="0"/>
                <a:ea typeface="+mj-lt"/>
                <a:cs typeface="+mj-lt"/>
              </a:rPr>
            </a:br>
            <a:r>
              <a:rPr lang="en-GB" sz="4000" b="1" i="1" dirty="0">
                <a:latin typeface="Sitka Display" panose="02000505000000020004" pitchFamily="2" charset="0"/>
                <a:ea typeface="+mj-lt"/>
                <a:cs typeface="+mj-lt"/>
              </a:rPr>
              <a:t>Introduction to AB-1002 </a:t>
            </a:r>
            <a:endParaRPr lang="en-US" sz="4000" b="1" i="1" dirty="0">
              <a:solidFill>
                <a:srgbClr val="000000"/>
              </a:solidFill>
              <a:latin typeface="Sitka Display" panose="02000505000000020004" pitchFamily="2" charset="0"/>
              <a:ea typeface="+mj-lt"/>
              <a:cs typeface="+mj-lt"/>
            </a:endParaRPr>
          </a:p>
          <a:p>
            <a:endParaRPr lang="en-US" sz="4000" b="1" i="1" dirty="0">
              <a:latin typeface="Sitka Display" panose="02000505000000020004" pitchFamily="2" charset="0"/>
            </a:endParaRPr>
          </a:p>
        </p:txBody>
      </p:sp>
      <p:sp>
        <p:nvSpPr>
          <p:cNvPr id="3" name="Content Placeholder 2"/>
          <p:cNvSpPr>
            <a:spLocks noGrp="1"/>
          </p:cNvSpPr>
          <p:nvPr>
            <p:ph idx="1"/>
          </p:nvPr>
        </p:nvSpPr>
        <p:spPr>
          <a:xfrm>
            <a:off x="116796" y="1710399"/>
            <a:ext cx="6699497" cy="4561193"/>
          </a:xfrm>
        </p:spPr>
        <p:txBody>
          <a:bodyPr vert="horz" lIns="91440" tIns="45720" rIns="91440" bIns="45720" rtlCol="0" anchor="t">
            <a:noAutofit/>
          </a:bodyPr>
          <a:lstStyle/>
          <a:p>
            <a:pPr>
              <a:buFont typeface="Wingdings" panose="05000000000000000000" pitchFamily="2" charset="2"/>
              <a:buChar char="§"/>
            </a:pPr>
            <a:r>
              <a:rPr lang="en-US" dirty="0">
                <a:solidFill>
                  <a:schemeClr val="tx1"/>
                </a:solidFill>
                <a:latin typeface="Times New Roman" panose="02020603050405020304" pitchFamily="18" charset="0"/>
                <a:ea typeface="+mn-lt"/>
                <a:cs typeface="Times New Roman" panose="02020603050405020304" pitchFamily="18" charset="0"/>
              </a:rPr>
              <a:t>The primary disease targeted by the drug AB-1002 (NAN-10)  is congestive heart failure (CHF) (Professional, n.d.).</a:t>
            </a:r>
          </a:p>
          <a:p>
            <a:pPr>
              <a:buFont typeface="Wingdings" panose="05000000000000000000" pitchFamily="2" charset="2"/>
              <a:buChar char="§"/>
            </a:pPr>
            <a:r>
              <a:rPr lang="en-US" dirty="0">
                <a:solidFill>
                  <a:schemeClr val="tx1"/>
                </a:solidFill>
                <a:latin typeface="Times New Roman" panose="02020603050405020304" pitchFamily="18" charset="0"/>
                <a:ea typeface="+mn-lt"/>
                <a:cs typeface="Times New Roman" panose="02020603050405020304" pitchFamily="18" charset="0"/>
              </a:rPr>
              <a:t>It's estimated that about 26 million people are affected by CHF.</a:t>
            </a:r>
          </a:p>
          <a:p>
            <a:pPr>
              <a:buFont typeface="Wingdings" panose="05000000000000000000" pitchFamily="2" charset="2"/>
              <a:buChar char="§"/>
            </a:pPr>
            <a:r>
              <a:rPr lang="en-US" dirty="0">
                <a:solidFill>
                  <a:schemeClr val="tx1"/>
                </a:solidFill>
                <a:latin typeface="Times New Roman" panose="02020603050405020304" pitchFamily="18" charset="0"/>
                <a:ea typeface="+mn-lt"/>
                <a:cs typeface="Times New Roman" panose="02020603050405020304" pitchFamily="18" charset="0"/>
              </a:rPr>
              <a:t>The 4 most common etiologies responsible for about </a:t>
            </a:r>
            <a:r>
              <a:rPr lang="en-US" b="1" dirty="0">
                <a:solidFill>
                  <a:schemeClr val="tx1"/>
                </a:solidFill>
                <a:latin typeface="Times New Roman" panose="02020603050405020304" pitchFamily="18" charset="0"/>
                <a:ea typeface="+mn-lt"/>
                <a:cs typeface="Times New Roman" panose="02020603050405020304" pitchFamily="18" charset="0"/>
              </a:rPr>
              <a:t>two-thirds of CHF cases</a:t>
            </a:r>
            <a:r>
              <a:rPr lang="en-US" dirty="0">
                <a:solidFill>
                  <a:schemeClr val="tx1"/>
                </a:solidFill>
                <a:latin typeface="Times New Roman" panose="02020603050405020304" pitchFamily="18" charset="0"/>
                <a:ea typeface="+mn-lt"/>
                <a:cs typeface="Times New Roman" panose="02020603050405020304" pitchFamily="18" charset="0"/>
              </a:rPr>
              <a:t> are ischemic heart disease, chronic obstructive pulmonary disease (COPD), hypertensive heart disease, and rheumatic heart disease (Professional, n.d.).</a:t>
            </a:r>
            <a:endParaRPr lang="en-US" dirty="0">
              <a:solidFill>
                <a:schemeClr val="tx1"/>
              </a:solidFill>
              <a:latin typeface="Times New Roman" panose="02020603050405020304" pitchFamily="18" charset="0"/>
              <a:cs typeface="Times New Roman" panose="02020603050405020304" pitchFamily="18" charset="0"/>
            </a:endParaRPr>
          </a:p>
        </p:txBody>
      </p:sp>
      <p:pic>
        <p:nvPicPr>
          <p:cNvPr id="4" name="Picture 3" descr="A diagram of human body&#10;&#10;Description automatically generated">
            <a:extLst>
              <a:ext uri="{FF2B5EF4-FFF2-40B4-BE49-F238E27FC236}">
                <a16:creationId xmlns:a16="http://schemas.microsoft.com/office/drawing/2014/main" id="{AD16D3E2-6D3D-ED15-DFAE-F0367DC3ED86}"/>
              </a:ext>
            </a:extLst>
          </p:cNvPr>
          <p:cNvPicPr>
            <a:picLocks noChangeAspect="1"/>
          </p:cNvPicPr>
          <p:nvPr/>
        </p:nvPicPr>
        <p:blipFill>
          <a:blip r:embed="rId2"/>
          <a:stretch>
            <a:fillRect/>
          </a:stretch>
        </p:blipFill>
        <p:spPr>
          <a:xfrm>
            <a:off x="7415166" y="1536870"/>
            <a:ext cx="4776212" cy="5253611"/>
          </a:xfrm>
          <a:prstGeom prst="rect">
            <a:avLst/>
          </a:prstGeom>
        </p:spPr>
      </p:pic>
      <p:pic>
        <p:nvPicPr>
          <p:cNvPr id="5" name="Picture 4" descr="A logo with text and flowers&#10;&#10;Description automatically generated">
            <a:extLst>
              <a:ext uri="{FF2B5EF4-FFF2-40B4-BE49-F238E27FC236}">
                <a16:creationId xmlns:a16="http://schemas.microsoft.com/office/drawing/2014/main" id="{7DB97ADC-0BFA-8350-D448-F7254DC47BEE}"/>
              </a:ext>
            </a:extLst>
          </p:cNvPr>
          <p:cNvPicPr>
            <a:picLocks noChangeAspect="1"/>
          </p:cNvPicPr>
          <p:nvPr/>
        </p:nvPicPr>
        <p:blipFill>
          <a:blip r:embed="rId3"/>
          <a:stretch>
            <a:fillRect/>
          </a:stretch>
        </p:blipFill>
        <p:spPr>
          <a:xfrm>
            <a:off x="11449893" y="-1599"/>
            <a:ext cx="742107" cy="775263"/>
          </a:xfrm>
          <a:prstGeom prst="rect">
            <a:avLst/>
          </a:prstGeom>
        </p:spPr>
      </p:pic>
    </p:spTree>
    <p:extLst>
      <p:ext uri="{BB962C8B-B14F-4D97-AF65-F5344CB8AC3E}">
        <p14:creationId xmlns:p14="http://schemas.microsoft.com/office/powerpoint/2010/main" val="1772969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1EA353-123D-5783-78B3-9E0AF90488F1}"/>
              </a:ext>
            </a:extLst>
          </p:cNvPr>
          <p:cNvSpPr>
            <a:spLocks noGrp="1"/>
          </p:cNvSpPr>
          <p:nvPr>
            <p:ph type="title"/>
          </p:nvPr>
        </p:nvSpPr>
        <p:spPr/>
        <p:txBody>
          <a:bodyPr>
            <a:normAutofit/>
          </a:bodyPr>
          <a:lstStyle/>
          <a:p>
            <a:pPr algn="ctr"/>
            <a:r>
              <a:rPr lang="en-US" sz="4000" b="1" i="1" dirty="0">
                <a:latin typeface="Sitka Display" panose="02000505000000020004" pitchFamily="2" charset="0"/>
              </a:rPr>
              <a:t>Ethical Issues </a:t>
            </a:r>
          </a:p>
        </p:txBody>
      </p:sp>
      <p:pic>
        <p:nvPicPr>
          <p:cNvPr id="3" name="Picture 2" descr="Resolving Ethical Issues in Sales and Marketing">
            <a:extLst>
              <a:ext uri="{FF2B5EF4-FFF2-40B4-BE49-F238E27FC236}">
                <a16:creationId xmlns:a16="http://schemas.microsoft.com/office/drawing/2014/main" id="{C27B6758-3C43-15DA-11ED-631149E3E0F3}"/>
              </a:ext>
            </a:extLst>
          </p:cNvPr>
          <p:cNvPicPr>
            <a:picLocks noChangeAspect="1"/>
          </p:cNvPicPr>
          <p:nvPr/>
        </p:nvPicPr>
        <p:blipFill>
          <a:blip r:embed="rId2"/>
          <a:stretch>
            <a:fillRect/>
          </a:stretch>
        </p:blipFill>
        <p:spPr>
          <a:xfrm>
            <a:off x="2697334" y="1717120"/>
            <a:ext cx="6397837" cy="3819297"/>
          </a:xfrm>
          <a:prstGeom prst="rect">
            <a:avLst/>
          </a:prstGeom>
        </p:spPr>
      </p:pic>
      <p:sp>
        <p:nvSpPr>
          <p:cNvPr id="4" name="TextBox 3">
            <a:extLst>
              <a:ext uri="{FF2B5EF4-FFF2-40B4-BE49-F238E27FC236}">
                <a16:creationId xmlns:a16="http://schemas.microsoft.com/office/drawing/2014/main" id="{BAA30E59-5CCE-45E6-4604-1AE4561D5F5A}"/>
              </a:ext>
            </a:extLst>
          </p:cNvPr>
          <p:cNvSpPr txBox="1"/>
          <p:nvPr/>
        </p:nvSpPr>
        <p:spPr>
          <a:xfrm>
            <a:off x="265816" y="5558451"/>
            <a:ext cx="11926184"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Times New Roman"/>
                <a:cs typeface="Times New Roman"/>
              </a:rPr>
              <a:t>Ethical issues in the development and use of </a:t>
            </a:r>
            <a:r>
              <a:rPr lang="en-US" err="1">
                <a:latin typeface="Times New Roman"/>
                <a:cs typeface="Times New Roman"/>
              </a:rPr>
              <a:t>Carfostin</a:t>
            </a:r>
            <a:r>
              <a:rPr lang="en-US">
                <a:latin typeface="Times New Roman"/>
                <a:cs typeface="Times New Roman"/>
              </a:rPr>
              <a:t> (AB-1002) involve considerations around informed consent, equitable access, fair pricing, data privacy, long-term monitoring, and the implications of genetic modification. Addressing these challenges requires collaboration among developers, regulators, ethicists, and patient groups to ensure the therapy is developed and used responsibly </a:t>
            </a:r>
            <a:r>
              <a:rPr lang="en-US">
                <a:latin typeface="Times New Roman"/>
                <a:ea typeface="+mn-lt"/>
                <a:cs typeface="+mn-lt"/>
              </a:rPr>
              <a:t>(Cruz, 2024).</a:t>
            </a:r>
            <a:endParaRPr lang="en-US">
              <a:latin typeface="Times New Roman"/>
              <a:cs typeface="Times New Roman"/>
            </a:endParaRPr>
          </a:p>
        </p:txBody>
      </p:sp>
      <p:pic>
        <p:nvPicPr>
          <p:cNvPr id="6" name="Picture 5" descr="A logo with text and flowers&#10;&#10;Description automatically generated">
            <a:extLst>
              <a:ext uri="{FF2B5EF4-FFF2-40B4-BE49-F238E27FC236}">
                <a16:creationId xmlns:a16="http://schemas.microsoft.com/office/drawing/2014/main" id="{0A25D05C-F445-C3CA-4A47-FE65276988A1}"/>
              </a:ext>
            </a:extLst>
          </p:cNvPr>
          <p:cNvPicPr>
            <a:picLocks noChangeAspect="1"/>
          </p:cNvPicPr>
          <p:nvPr/>
        </p:nvPicPr>
        <p:blipFill>
          <a:blip r:embed="rId3"/>
          <a:stretch>
            <a:fillRect/>
          </a:stretch>
        </p:blipFill>
        <p:spPr>
          <a:xfrm>
            <a:off x="11449893" y="-1599"/>
            <a:ext cx="742107" cy="775263"/>
          </a:xfrm>
          <a:prstGeom prst="rect">
            <a:avLst/>
          </a:prstGeom>
        </p:spPr>
      </p:pic>
    </p:spTree>
    <p:extLst>
      <p:ext uri="{BB962C8B-B14F-4D97-AF65-F5344CB8AC3E}">
        <p14:creationId xmlns:p14="http://schemas.microsoft.com/office/powerpoint/2010/main" val="73576846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A2DAE1-8CA7-3AB0-AE69-EF21733D79FC}"/>
              </a:ext>
            </a:extLst>
          </p:cNvPr>
          <p:cNvSpPr>
            <a:spLocks noGrp="1"/>
          </p:cNvSpPr>
          <p:nvPr>
            <p:ph type="title"/>
          </p:nvPr>
        </p:nvSpPr>
        <p:spPr>
          <a:xfrm>
            <a:off x="223982" y="99220"/>
            <a:ext cx="10901218" cy="1325563"/>
          </a:xfrm>
        </p:spPr>
        <p:txBody>
          <a:bodyPr>
            <a:normAutofit/>
          </a:bodyPr>
          <a:lstStyle/>
          <a:p>
            <a:pPr algn="ctr"/>
            <a:r>
              <a:rPr lang="en-US" sz="4000" b="1" i="1">
                <a:latin typeface="Sitka Display" panose="02000505000000020004" pitchFamily="2" charset="0"/>
              </a:rPr>
              <a:t>Summary</a:t>
            </a:r>
          </a:p>
        </p:txBody>
      </p:sp>
      <p:graphicFrame>
        <p:nvGraphicFramePr>
          <p:cNvPr id="1582" name="Content Placeholder 2">
            <a:extLst>
              <a:ext uri="{FF2B5EF4-FFF2-40B4-BE49-F238E27FC236}">
                <a16:creationId xmlns:a16="http://schemas.microsoft.com/office/drawing/2014/main" id="{E188BD93-79D5-2535-6280-1F02634AF7F9}"/>
              </a:ext>
            </a:extLst>
          </p:cNvPr>
          <p:cNvGraphicFramePr>
            <a:graphicFrameLocks noGrp="1"/>
          </p:cNvGraphicFramePr>
          <p:nvPr>
            <p:extLst>
              <p:ext uri="{D42A27DB-BD31-4B8C-83A1-F6EECF244321}">
                <p14:modId xmlns:p14="http://schemas.microsoft.com/office/powerpoint/2010/main" val="1658980318"/>
              </p:ext>
            </p:extLst>
          </p:nvPr>
        </p:nvGraphicFramePr>
        <p:xfrm>
          <a:off x="246083" y="1709894"/>
          <a:ext cx="11739418" cy="49228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 name="Picture 2" descr="A logo with text and flowers&#10;&#10;Description automatically generated">
            <a:extLst>
              <a:ext uri="{FF2B5EF4-FFF2-40B4-BE49-F238E27FC236}">
                <a16:creationId xmlns:a16="http://schemas.microsoft.com/office/drawing/2014/main" id="{AEC2CA60-2A23-5F72-59E9-CD86AC5AF342}"/>
              </a:ext>
            </a:extLst>
          </p:cNvPr>
          <p:cNvPicPr>
            <a:picLocks noChangeAspect="1"/>
          </p:cNvPicPr>
          <p:nvPr/>
        </p:nvPicPr>
        <p:blipFill>
          <a:blip r:embed="rId7"/>
          <a:stretch>
            <a:fillRect/>
          </a:stretch>
        </p:blipFill>
        <p:spPr>
          <a:xfrm>
            <a:off x="11449893" y="-1599"/>
            <a:ext cx="742107" cy="775263"/>
          </a:xfrm>
          <a:prstGeom prst="rect">
            <a:avLst/>
          </a:prstGeom>
        </p:spPr>
      </p:pic>
    </p:spTree>
    <p:extLst>
      <p:ext uri="{BB962C8B-B14F-4D97-AF65-F5344CB8AC3E}">
        <p14:creationId xmlns:p14="http://schemas.microsoft.com/office/powerpoint/2010/main" val="224454150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82"/>
                                        </p:tgtEl>
                                        <p:attrNameLst>
                                          <p:attrName>style.visibility</p:attrName>
                                        </p:attrNameLst>
                                      </p:cBhvr>
                                      <p:to>
                                        <p:strVal val="visible"/>
                                      </p:to>
                                    </p:set>
                                    <p:animEffect transition="in" filter="fade">
                                      <p:cBhvr>
                                        <p:cTn id="7" dur="500"/>
                                        <p:tgtEl>
                                          <p:spTgt spid="15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582" grpId="0">
        <p:bldAsOne/>
      </p:bldGraphic>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25611-2B1C-6418-1C8D-45D0BD646484}"/>
              </a:ext>
            </a:extLst>
          </p:cNvPr>
          <p:cNvSpPr>
            <a:spLocks noGrp="1"/>
          </p:cNvSpPr>
          <p:nvPr>
            <p:ph type="title"/>
          </p:nvPr>
        </p:nvSpPr>
        <p:spPr/>
        <p:txBody>
          <a:bodyPr>
            <a:normAutofit/>
          </a:bodyPr>
          <a:lstStyle/>
          <a:p>
            <a:pPr algn="ctr"/>
            <a:r>
              <a:rPr lang="en-US" sz="4000" b="1" i="1">
                <a:latin typeface="Sitka Display" panose="02000505000000020004" pitchFamily="2" charset="0"/>
              </a:rPr>
              <a:t>References</a:t>
            </a:r>
          </a:p>
        </p:txBody>
      </p:sp>
      <p:sp>
        <p:nvSpPr>
          <p:cNvPr id="3" name="TextBox 2">
            <a:extLst>
              <a:ext uri="{FF2B5EF4-FFF2-40B4-BE49-F238E27FC236}">
                <a16:creationId xmlns:a16="http://schemas.microsoft.com/office/drawing/2014/main" id="{5123A17D-E220-03FC-1D95-DBBA219F2E34}"/>
              </a:ext>
            </a:extLst>
          </p:cNvPr>
          <p:cNvSpPr txBox="1"/>
          <p:nvPr/>
        </p:nvSpPr>
        <p:spPr>
          <a:xfrm>
            <a:off x="0" y="1496655"/>
            <a:ext cx="12192000" cy="701730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br>
              <a:rPr lang="en-US" sz="1200">
                <a:latin typeface="Times New Roman"/>
                <a:cs typeface="Times New Roman"/>
              </a:rPr>
            </a:br>
            <a:r>
              <a:rPr lang="en-US" sz="1200" err="1">
                <a:latin typeface="Times New Roman"/>
                <a:cs typeface="Times New Roman"/>
              </a:rPr>
              <a:t>AskBio</a:t>
            </a:r>
            <a:r>
              <a:rPr lang="en-US" sz="1200">
                <a:latin typeface="Times New Roman"/>
                <a:cs typeface="Times New Roman"/>
              </a:rPr>
              <a:t>. (2023, November 12). </a:t>
            </a:r>
            <a:r>
              <a:rPr lang="en-US" sz="1200" err="1">
                <a:latin typeface="Times New Roman"/>
                <a:cs typeface="Times New Roman"/>
              </a:rPr>
              <a:t>AskBio</a:t>
            </a:r>
            <a:r>
              <a:rPr lang="en-US" sz="1200">
                <a:latin typeface="Times New Roman"/>
                <a:cs typeface="Times New Roman"/>
              </a:rPr>
              <a:t> Presents Preliminary Data from Phase 1 Trial of Gene Therapy for Congestive Heart Failure (CHF) at the 2023 American Heart Association Scientific Sessions. </a:t>
            </a:r>
            <a:r>
              <a:rPr lang="en-US" sz="1200" err="1">
                <a:latin typeface="Times New Roman"/>
                <a:cs typeface="Times New Roman"/>
              </a:rPr>
              <a:t>AskBio</a:t>
            </a:r>
            <a:r>
              <a:rPr lang="en-US" sz="1200">
                <a:latin typeface="Times New Roman"/>
                <a:cs typeface="Times New Roman"/>
              </a:rPr>
              <a:t>. </a:t>
            </a:r>
            <a:r>
              <a:rPr lang="en-US" sz="1200">
                <a:latin typeface="Times New Roman"/>
                <a:cs typeface="Times New Roman"/>
                <a:hlinkClick r:id="rId2"/>
              </a:rPr>
              <a:t>https://www.prnewswire.com/news-releases/askbio-presents-preliminary-data-from-phase-1-trial-of-gene-therapy-for-congestive-heart-failure-chf-at-the-2023-american-heart-association-scientific-sessions-301985319.html</a:t>
            </a:r>
            <a:endParaRPr lang="en-US" sz="1200">
              <a:latin typeface="Times New Roman"/>
              <a:cs typeface="Times New Roman"/>
            </a:endParaRPr>
          </a:p>
          <a:p>
            <a:br>
              <a:rPr lang="en-US" sz="1200">
                <a:latin typeface="Times New Roman"/>
                <a:cs typeface="Times New Roman"/>
              </a:rPr>
            </a:br>
            <a:r>
              <a:rPr lang="en-US" sz="1200" err="1">
                <a:latin typeface="Times New Roman"/>
                <a:cs typeface="Times New Roman"/>
              </a:rPr>
              <a:t>Boraschi</a:t>
            </a:r>
            <a:r>
              <a:rPr lang="en-US" sz="1200" dirty="0">
                <a:latin typeface="Times New Roman"/>
                <a:cs typeface="Times New Roman"/>
              </a:rPr>
              <a:t>, D., &amp; </a:t>
            </a:r>
            <a:r>
              <a:rPr lang="en-US" sz="1200">
                <a:latin typeface="Times New Roman"/>
                <a:cs typeface="Times New Roman"/>
              </a:rPr>
              <a:t>Italiani</a:t>
            </a:r>
            <a:r>
              <a:rPr lang="en-US" sz="1200" dirty="0">
                <a:latin typeface="Times New Roman"/>
                <a:cs typeface="Times New Roman"/>
              </a:rPr>
              <a:t>, P. (n.d.). </a:t>
            </a:r>
            <a:r>
              <a:rPr lang="en-US" sz="1200">
                <a:latin typeface="Times New Roman"/>
                <a:cs typeface="Times New Roman"/>
              </a:rPr>
              <a:t>Model Validity in </a:t>
            </a:r>
            <a:r>
              <a:rPr lang="en-US" sz="1200" err="1">
                <a:latin typeface="Times New Roman"/>
                <a:cs typeface="Times New Roman"/>
              </a:rPr>
              <a:t>Nanoimmunosafety</a:t>
            </a:r>
            <a:r>
              <a:rPr lang="en-US" sz="1200">
                <a:latin typeface="Times New Roman"/>
                <a:cs typeface="Times New Roman"/>
              </a:rPr>
              <a:t>: Advantages and Disadvantages of In vivo vs In vitro Models, and Human vs Animal Models</a:t>
            </a:r>
            <a:r>
              <a:rPr lang="en-US" sz="1200" dirty="0">
                <a:latin typeface="Times New Roman"/>
                <a:cs typeface="Times New Roman"/>
              </a:rPr>
              <a:t>. </a:t>
            </a:r>
            <a:r>
              <a:rPr lang="en-US" sz="1200" dirty="0">
                <a:latin typeface="Times New Roman"/>
                <a:cs typeface="Times New Roman"/>
                <a:hlinkClick r:id="rId3"/>
              </a:rPr>
              <a:t>http://www.eurekaselect.com</a:t>
            </a:r>
            <a:r>
              <a:rPr lang="en-US" sz="1200" dirty="0">
                <a:latin typeface="Times New Roman"/>
                <a:cs typeface="Times New Roman"/>
              </a:rPr>
              <a:t>. </a:t>
            </a:r>
            <a:r>
              <a:rPr lang="en-US" sz="1200" dirty="0">
                <a:latin typeface="Times New Roman"/>
                <a:cs typeface="Times New Roman"/>
                <a:hlinkClick r:id="rId4"/>
              </a:rPr>
              <a:t>https://www.eurekaselect.com/article/76123</a:t>
            </a:r>
            <a:endParaRPr lang="en-US" sz="1200" dirty="0">
              <a:latin typeface="Times New Roman"/>
              <a:cs typeface="Times New Roman"/>
            </a:endParaRPr>
          </a:p>
          <a:p>
            <a:endParaRPr lang="en-US" sz="1200" dirty="0">
              <a:latin typeface="Times New Roman"/>
              <a:cs typeface="Times New Roman"/>
            </a:endParaRPr>
          </a:p>
          <a:p>
            <a:r>
              <a:rPr lang="en-GB" sz="1200" dirty="0">
                <a:latin typeface="Times New Roman"/>
                <a:cs typeface="Times New Roman"/>
              </a:rPr>
              <a:t>Cardiovascular and </a:t>
            </a:r>
            <a:r>
              <a:rPr lang="en-GB" sz="1200" dirty="0" err="1">
                <a:latin typeface="Times New Roman"/>
                <a:cs typeface="Times New Roman"/>
              </a:rPr>
              <a:t>noncardiovascular</a:t>
            </a:r>
            <a:r>
              <a:rPr lang="en-GB" sz="1200" dirty="0">
                <a:latin typeface="Times New Roman"/>
                <a:cs typeface="Times New Roman"/>
              </a:rPr>
              <a:t> effects of vericiguat. Figure. . . (n.d.). ResearchGate.</a:t>
            </a:r>
          </a:p>
          <a:p>
            <a:r>
              <a:rPr lang="en-GB" sz="1200">
                <a:latin typeface="Times New Roman"/>
                <a:cs typeface="Times New Roman"/>
              </a:rPr>
              <a:t> </a:t>
            </a:r>
            <a:r>
              <a:rPr lang="en-GB" sz="1200" dirty="0">
                <a:latin typeface="Times New Roman"/>
                <a:cs typeface="Times New Roman"/>
                <a:hlinkClick r:id="rId5"/>
              </a:rPr>
              <a:t>https://www.researchgate.net/figure/Cardiovascular-and-noncardiovascular-effects-of-vericiguat-Figure-legend-NO-nitroxigen_fig1_354008448</a:t>
            </a:r>
            <a:endParaRPr lang="en-GB" sz="1200" dirty="0">
              <a:latin typeface="Times New Roman"/>
              <a:cs typeface="Times New Roman"/>
            </a:endParaRPr>
          </a:p>
          <a:p>
            <a:endParaRPr lang="en-US" sz="1200" dirty="0">
              <a:latin typeface="Times New Roman"/>
              <a:cs typeface="Times New Roman"/>
            </a:endParaRPr>
          </a:p>
          <a:p>
            <a:r>
              <a:rPr lang="en-US" sz="1200" dirty="0">
                <a:latin typeface="Times New Roman"/>
                <a:cs typeface="Times New Roman"/>
              </a:rPr>
              <a:t>Cruz, P. C. (2024, April 12). </a:t>
            </a:r>
            <a:r>
              <a:rPr lang="en-US" sz="1200">
                <a:latin typeface="Times New Roman"/>
                <a:cs typeface="Times New Roman"/>
              </a:rPr>
              <a:t>Resolving ethical issues in sales and marketing</a:t>
            </a:r>
            <a:r>
              <a:rPr lang="en-US" sz="1200" dirty="0">
                <a:latin typeface="Times New Roman"/>
                <a:cs typeface="Times New Roman"/>
              </a:rPr>
              <a:t>.</a:t>
            </a:r>
            <a:r>
              <a:rPr lang="en-US" sz="1200">
                <a:latin typeface="Times New Roman"/>
                <a:cs typeface="Times New Roman"/>
              </a:rPr>
              <a:t> </a:t>
            </a:r>
            <a:endParaRPr lang="en-US" sz="1200" dirty="0">
              <a:latin typeface="Times New Roman"/>
              <a:cs typeface="Times New Roman"/>
            </a:endParaRPr>
          </a:p>
          <a:p>
            <a:r>
              <a:rPr lang="en-US" sz="1200" dirty="0">
                <a:latin typeface="Times New Roman"/>
                <a:cs typeface="Times New Roman"/>
                <a:hlinkClick r:id="rId6"/>
              </a:rPr>
              <a:t>https://www.ai-bees.io/post/ethical-issues-in-sales-and-marketing-how-to-resolve-them</a:t>
            </a:r>
            <a:endParaRPr lang="en-US" sz="1200" dirty="0">
              <a:latin typeface="Times New Roman"/>
              <a:cs typeface="Times New Roman"/>
            </a:endParaRPr>
          </a:p>
          <a:p>
            <a:endParaRPr lang="en-US" sz="1200" dirty="0">
              <a:latin typeface="Times New Roman"/>
              <a:cs typeface="Times New Roman"/>
            </a:endParaRPr>
          </a:p>
          <a:p>
            <a:r>
              <a:rPr lang="en-US" sz="1200" dirty="0">
                <a:latin typeface="Times New Roman"/>
                <a:cs typeface="Times New Roman"/>
              </a:rPr>
              <a:t>Heart Failure Medication for Adults | FARXIGA® (dapagliflozin). (n.d.).</a:t>
            </a:r>
            <a:r>
              <a:rPr lang="en-US" sz="1200">
                <a:latin typeface="Times New Roman"/>
                <a:cs typeface="Times New Roman"/>
              </a:rPr>
              <a:t> </a:t>
            </a:r>
            <a:endParaRPr lang="en-US" sz="1200" dirty="0">
              <a:latin typeface="Times New Roman"/>
              <a:cs typeface="Times New Roman"/>
            </a:endParaRPr>
          </a:p>
          <a:p>
            <a:r>
              <a:rPr lang="en-US" sz="1200">
                <a:latin typeface="Times New Roman"/>
                <a:cs typeface="Times New Roman"/>
                <a:hlinkClick r:id="rId7"/>
              </a:rPr>
              <a:t>https://www.farxiga.com/heart-failure/understanding?source=FRX_C_C_9415&amp;umedium=cpc&amp;uadpub=GOOGLE&amp;ucampaign=USA_GO_SEM_B_FARXIGA-DTC-CONSIDERATION-GENERAL-2024&amp;ucreative=HF&amp;uplace=farxiga+heart+failure&amp;outcome=DTC&amp;cmpid=1&amp;cid=PPC-accountype:GOOGLE-campaign:USA_GO_SEM_B_FARXIGA-DTC-CONSIDERATION-GENERAL-2024-searchterm:farxiga+heart+failure-adgroup:HF-keywordid:p79661840000&amp;gclsrc=aw.ds</a:t>
            </a:r>
            <a:r>
              <a:rPr lang="en-US" sz="1200" dirty="0">
                <a:latin typeface="Times New Roman"/>
                <a:cs typeface="Times New Roman"/>
              </a:rPr>
              <a:t>&amp;</a:t>
            </a:r>
            <a:r>
              <a:rPr lang="en-US" sz="1200">
                <a:latin typeface="Times New Roman"/>
                <a:cs typeface="Times New Roman"/>
              </a:rPr>
              <a:t> </a:t>
            </a:r>
            <a:endParaRPr lang="en-US" sz="1200" dirty="0">
              <a:latin typeface="Times New Roman"/>
              <a:cs typeface="Times New Roman"/>
            </a:endParaRPr>
          </a:p>
          <a:p>
            <a:endParaRPr lang="en-GB" sz="1200" dirty="0">
              <a:latin typeface="Times New Roman"/>
              <a:cs typeface="Times New Roman"/>
            </a:endParaRPr>
          </a:p>
          <a:p>
            <a:r>
              <a:rPr lang="en-GB" sz="1200" dirty="0">
                <a:latin typeface="Times New Roman"/>
                <a:cs typeface="Times New Roman"/>
              </a:rPr>
              <a:t>Kawase, Y., &amp; Hajjar, R. J. (2008). The cardiac sarcoplasmic/endoplasmic reticulum calcium ATPase: a potent target for cardiovascular diseases. Nature Clinical Practice Cardiovascular Medicine, 5(9), 554–565.</a:t>
            </a:r>
            <a:r>
              <a:rPr lang="en-GB" sz="1200">
                <a:latin typeface="Times New Roman"/>
                <a:cs typeface="Times New Roman"/>
              </a:rPr>
              <a:t> </a:t>
            </a:r>
            <a:endParaRPr lang="en-GB" sz="1200" dirty="0">
              <a:latin typeface="Times New Roman"/>
              <a:cs typeface="Times New Roman"/>
            </a:endParaRPr>
          </a:p>
          <a:p>
            <a:r>
              <a:rPr lang="en-GB" sz="1200" dirty="0">
                <a:latin typeface="Times New Roman"/>
                <a:cs typeface="Times New Roman"/>
                <a:hlinkClick r:id="rId8"/>
              </a:rPr>
              <a:t>https://doi.org/10.1038/ncpcardio1301</a:t>
            </a:r>
            <a:endParaRPr lang="en-GB" sz="1200" dirty="0">
              <a:latin typeface="Times New Roman"/>
              <a:cs typeface="Times New Roman"/>
            </a:endParaRPr>
          </a:p>
          <a:p>
            <a:endParaRPr lang="en-GB" sz="1200" dirty="0">
              <a:latin typeface="Times New Roman"/>
              <a:cs typeface="Times New Roman"/>
            </a:endParaRPr>
          </a:p>
          <a:p>
            <a:r>
              <a:rPr lang="en-US" sz="1200">
                <a:latin typeface="Times New Roman"/>
                <a:cs typeface="Times New Roman"/>
              </a:rPr>
              <a:t>Lacalle</a:t>
            </a:r>
            <a:r>
              <a:rPr lang="en-US" sz="1200" dirty="0">
                <a:latin typeface="Times New Roman"/>
                <a:cs typeface="Times New Roman"/>
              </a:rPr>
              <a:t>, H. (2024, February 16). </a:t>
            </a:r>
            <a:r>
              <a:rPr lang="en-US" sz="1200">
                <a:latin typeface="Times New Roman"/>
                <a:cs typeface="Times New Roman"/>
              </a:rPr>
              <a:t>Post-Market Surveillance - 10 Questions about PMS &amp; MDR</a:t>
            </a:r>
            <a:r>
              <a:rPr lang="en-US" sz="1200" dirty="0">
                <a:latin typeface="Times New Roman"/>
                <a:cs typeface="Times New Roman"/>
              </a:rPr>
              <a:t>. </a:t>
            </a:r>
            <a:r>
              <a:rPr lang="en-US" sz="1200" dirty="0" err="1">
                <a:latin typeface="Times New Roman"/>
                <a:cs typeface="Times New Roman"/>
              </a:rPr>
              <a:t>Decomplix</a:t>
            </a:r>
            <a:r>
              <a:rPr lang="en-US" sz="1200" dirty="0">
                <a:latin typeface="Times New Roman"/>
                <a:cs typeface="Times New Roman"/>
              </a:rPr>
              <a:t>.</a:t>
            </a:r>
          </a:p>
          <a:p>
            <a:r>
              <a:rPr lang="en-US" sz="1200">
                <a:latin typeface="Times New Roman"/>
                <a:cs typeface="Times New Roman"/>
              </a:rPr>
              <a:t> </a:t>
            </a:r>
            <a:r>
              <a:rPr lang="en-US" sz="1200" dirty="0">
                <a:latin typeface="Times New Roman"/>
                <a:cs typeface="Times New Roman"/>
                <a:hlinkClick r:id="rId9"/>
              </a:rPr>
              <a:t>https://decomplix.com/post-market-surveillance-pms/</a:t>
            </a:r>
            <a:br>
              <a:rPr lang="en-US" sz="1200">
                <a:latin typeface="Times New Roman"/>
                <a:cs typeface="Times New Roman"/>
              </a:rPr>
            </a:br>
            <a:endParaRPr lang="en-US" sz="1200">
              <a:latin typeface="Times New Roman"/>
              <a:cs typeface="Times New Roman"/>
            </a:endParaRPr>
          </a:p>
          <a:p>
            <a:r>
              <a:rPr lang="en-US" sz="1200" err="1">
                <a:latin typeface="Times New Roman"/>
                <a:cs typeface="Times New Roman"/>
              </a:rPr>
              <a:t>Lainščak</a:t>
            </a:r>
            <a:r>
              <a:rPr lang="en-US" sz="1200">
                <a:latin typeface="Times New Roman"/>
                <a:cs typeface="Times New Roman"/>
              </a:rPr>
              <a:t>, M., Vitale, C., Seferović, P., </a:t>
            </a:r>
            <a:r>
              <a:rPr lang="en-US" sz="1200" err="1">
                <a:latin typeface="Times New Roman"/>
                <a:cs typeface="Times New Roman"/>
              </a:rPr>
              <a:t>Spoletini</a:t>
            </a:r>
            <a:r>
              <a:rPr lang="en-US" sz="1200">
                <a:latin typeface="Times New Roman"/>
                <a:cs typeface="Times New Roman"/>
              </a:rPr>
              <a:t>, I., Trobec, K., &amp; Rosano, G. M. (2016). Pharmacokinetics and pharmacodynamics of cardiovascular drugs in chronic heart failure. International Journal of Cardiology, 224, 191–198. </a:t>
            </a:r>
            <a:r>
              <a:rPr lang="en-US" sz="1200">
                <a:latin typeface="Times New Roman"/>
                <a:cs typeface="Times New Roman"/>
                <a:hlinkClick r:id="rId10"/>
              </a:rPr>
              <a:t>https://doi.org/10.1016/j.ijcard.2016.09.015</a:t>
            </a:r>
            <a:endParaRPr lang="en-US"/>
          </a:p>
          <a:p>
            <a:endParaRPr lang="en-US" sz="1200" dirty="0">
              <a:latin typeface="Times New Roman"/>
              <a:cs typeface="Times New Roman"/>
            </a:endParaRPr>
          </a:p>
          <a:p>
            <a:endParaRPr lang="en-US" sz="1200" dirty="0">
              <a:latin typeface="Times New Roman"/>
              <a:cs typeface="Times New Roman"/>
            </a:endParaRPr>
          </a:p>
          <a:p>
            <a:endParaRPr lang="en-US" sz="1200" dirty="0">
              <a:latin typeface="Times New Roman"/>
              <a:cs typeface="Times New Roman"/>
            </a:endParaRPr>
          </a:p>
          <a:p>
            <a:endParaRPr lang="en-US" sz="1200" dirty="0">
              <a:latin typeface="Times New Roman"/>
              <a:cs typeface="Times New Roman"/>
            </a:endParaRPr>
          </a:p>
          <a:p>
            <a:endParaRPr lang="en-US" sz="1200" dirty="0">
              <a:latin typeface="Times New Roman"/>
              <a:cs typeface="Times New Roman"/>
            </a:endParaRPr>
          </a:p>
          <a:p>
            <a:endParaRPr lang="en-US" sz="1200" dirty="0">
              <a:latin typeface="Times New Roman"/>
              <a:cs typeface="Times New Roman"/>
            </a:endParaRPr>
          </a:p>
          <a:p>
            <a:endParaRPr lang="en-US" sz="1200" dirty="0">
              <a:latin typeface="Times New Roman"/>
              <a:cs typeface="Times New Roman"/>
            </a:endParaRPr>
          </a:p>
          <a:p>
            <a:pPr marL="228600" indent="-228600">
              <a:buAutoNum type="arabicPeriod"/>
            </a:pPr>
            <a:endParaRPr lang="en-US" sz="1200" dirty="0">
              <a:latin typeface="Times New Roman"/>
              <a:cs typeface="Times New Roman"/>
            </a:endParaRPr>
          </a:p>
          <a:p>
            <a:endParaRPr lang="en-US" dirty="0"/>
          </a:p>
        </p:txBody>
      </p:sp>
      <p:pic>
        <p:nvPicPr>
          <p:cNvPr id="5" name="Picture 4" descr="A logo with text and flowers&#10;&#10;Description automatically generated">
            <a:extLst>
              <a:ext uri="{FF2B5EF4-FFF2-40B4-BE49-F238E27FC236}">
                <a16:creationId xmlns:a16="http://schemas.microsoft.com/office/drawing/2014/main" id="{6D9C95E8-E0A4-B487-E7FC-5C6D49EFD813}"/>
              </a:ext>
            </a:extLst>
          </p:cNvPr>
          <p:cNvPicPr>
            <a:picLocks noChangeAspect="1"/>
          </p:cNvPicPr>
          <p:nvPr/>
        </p:nvPicPr>
        <p:blipFill>
          <a:blip r:embed="rId11"/>
          <a:stretch>
            <a:fillRect/>
          </a:stretch>
        </p:blipFill>
        <p:spPr>
          <a:xfrm>
            <a:off x="11449893" y="-1599"/>
            <a:ext cx="742107" cy="775263"/>
          </a:xfrm>
          <a:prstGeom prst="rect">
            <a:avLst/>
          </a:prstGeom>
        </p:spPr>
      </p:pic>
    </p:spTree>
    <p:extLst>
      <p:ext uri="{BB962C8B-B14F-4D97-AF65-F5344CB8AC3E}">
        <p14:creationId xmlns:p14="http://schemas.microsoft.com/office/powerpoint/2010/main" val="312316651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65E2A9-CC22-267F-459C-97ADCD429606}"/>
              </a:ext>
            </a:extLst>
          </p:cNvPr>
          <p:cNvSpPr>
            <a:spLocks noGrp="1"/>
          </p:cNvSpPr>
          <p:nvPr>
            <p:ph type="title"/>
          </p:nvPr>
        </p:nvSpPr>
        <p:spPr/>
        <p:txBody>
          <a:bodyPr>
            <a:normAutofit/>
          </a:bodyPr>
          <a:lstStyle/>
          <a:p>
            <a:pPr algn="ctr"/>
            <a:r>
              <a:rPr lang="en-GB" sz="4000" b="1" i="1">
                <a:latin typeface="Sitka Display" panose="02000505000000020004" pitchFamily="2" charset="0"/>
              </a:rPr>
              <a:t>References</a:t>
            </a:r>
            <a:endParaRPr lang="en-IN" sz="4000" b="1" i="1">
              <a:latin typeface="Sitka Display" panose="02000505000000020004" pitchFamily="2" charset="0"/>
            </a:endParaRPr>
          </a:p>
        </p:txBody>
      </p:sp>
      <p:sp>
        <p:nvSpPr>
          <p:cNvPr id="3" name="Content Placeholder 2">
            <a:extLst>
              <a:ext uri="{FF2B5EF4-FFF2-40B4-BE49-F238E27FC236}">
                <a16:creationId xmlns:a16="http://schemas.microsoft.com/office/drawing/2014/main" id="{DA74C6BF-17F3-28CA-3BFD-D0BB9588ADD9}"/>
              </a:ext>
            </a:extLst>
          </p:cNvPr>
          <p:cNvSpPr>
            <a:spLocks noGrp="1"/>
          </p:cNvSpPr>
          <p:nvPr>
            <p:ph idx="1"/>
          </p:nvPr>
        </p:nvSpPr>
        <p:spPr>
          <a:xfrm>
            <a:off x="116728" y="1716252"/>
            <a:ext cx="11683271" cy="4398897"/>
          </a:xfrm>
        </p:spPr>
        <p:txBody>
          <a:bodyPr vert="horz" lIns="91440" tIns="45720" rIns="91440" bIns="45720" rtlCol="0" anchor="t">
            <a:normAutofit lnSpcReduction="10000"/>
          </a:bodyPr>
          <a:lstStyle/>
          <a:p>
            <a:pPr marL="0" indent="0">
              <a:lnSpc>
                <a:spcPct val="100000"/>
              </a:lnSpc>
              <a:spcBef>
                <a:spcPts val="0"/>
              </a:spcBef>
              <a:buNone/>
            </a:pPr>
            <a:r>
              <a:rPr lang="en-US" sz="1200" dirty="0" err="1">
                <a:solidFill>
                  <a:srgbClr val="000000"/>
                </a:solidFill>
                <a:latin typeface="Times New Roman"/>
                <a:cs typeface="Times New Roman"/>
              </a:rPr>
              <a:t>Maznyczka</a:t>
            </a:r>
            <a:r>
              <a:rPr lang="en-US" sz="1200" dirty="0">
                <a:solidFill>
                  <a:srgbClr val="000000"/>
                </a:solidFill>
                <a:latin typeface="Times New Roman"/>
                <a:cs typeface="Times New Roman"/>
              </a:rPr>
              <a:t>, A., McCartney, P., </a:t>
            </a:r>
            <a:r>
              <a:rPr lang="en-US" sz="1200" dirty="0" err="1">
                <a:solidFill>
                  <a:srgbClr val="000000"/>
                </a:solidFill>
                <a:latin typeface="Times New Roman"/>
                <a:cs typeface="Times New Roman"/>
              </a:rPr>
              <a:t>Duklas</a:t>
            </a:r>
            <a:r>
              <a:rPr lang="en-US" sz="1200" dirty="0">
                <a:solidFill>
                  <a:srgbClr val="000000"/>
                </a:solidFill>
                <a:latin typeface="Times New Roman"/>
                <a:cs typeface="Times New Roman"/>
              </a:rPr>
              <a:t>, P., </a:t>
            </a:r>
            <a:r>
              <a:rPr lang="en-US" sz="1200" dirty="0" err="1">
                <a:solidFill>
                  <a:srgbClr val="000000"/>
                </a:solidFill>
                <a:latin typeface="Times New Roman"/>
                <a:cs typeface="Times New Roman"/>
              </a:rPr>
              <a:t>McEntegart</a:t>
            </a:r>
            <a:r>
              <a:rPr lang="en-US" sz="1200" dirty="0">
                <a:solidFill>
                  <a:srgbClr val="000000"/>
                </a:solidFill>
                <a:latin typeface="Times New Roman"/>
                <a:cs typeface="Times New Roman"/>
              </a:rPr>
              <a:t>, M., </a:t>
            </a:r>
            <a:r>
              <a:rPr lang="en-US" sz="1200" dirty="0" err="1">
                <a:solidFill>
                  <a:srgbClr val="000000"/>
                </a:solidFill>
                <a:latin typeface="Times New Roman"/>
                <a:cs typeface="Times New Roman"/>
              </a:rPr>
              <a:t>Oldroyd</a:t>
            </a:r>
            <a:r>
              <a:rPr lang="en-US" sz="1200" dirty="0">
                <a:solidFill>
                  <a:srgbClr val="000000"/>
                </a:solidFill>
                <a:latin typeface="Times New Roman"/>
                <a:cs typeface="Times New Roman"/>
              </a:rPr>
              <a:t>, K. G., Greenwood, J. P., Muir, D., Chowdhary, S., </a:t>
            </a:r>
            <a:r>
              <a:rPr lang="en-US" sz="1200" dirty="0" err="1">
                <a:solidFill>
                  <a:srgbClr val="000000"/>
                </a:solidFill>
                <a:latin typeface="Times New Roman"/>
                <a:cs typeface="Times New Roman"/>
              </a:rPr>
              <a:t>Gershlick</a:t>
            </a:r>
            <a:r>
              <a:rPr lang="en-US" sz="1200" dirty="0">
                <a:solidFill>
                  <a:srgbClr val="000000"/>
                </a:solidFill>
                <a:latin typeface="Times New Roman"/>
                <a:cs typeface="Times New Roman"/>
              </a:rPr>
              <a:t>, A., Appleby, C., </a:t>
            </a:r>
            <a:r>
              <a:rPr lang="en-US" sz="1200" dirty="0" err="1">
                <a:solidFill>
                  <a:srgbClr val="000000"/>
                </a:solidFill>
                <a:latin typeface="Times New Roman"/>
                <a:cs typeface="Times New Roman"/>
              </a:rPr>
              <a:t>Eteiba</a:t>
            </a:r>
            <a:r>
              <a:rPr lang="en-US" sz="1200" dirty="0">
                <a:solidFill>
                  <a:srgbClr val="000000"/>
                </a:solidFill>
                <a:latin typeface="Times New Roman"/>
                <a:cs typeface="Times New Roman"/>
              </a:rPr>
              <a:t>, H., Cotton, J., Wragg, A., </a:t>
            </a:r>
            <a:r>
              <a:rPr lang="en-US" sz="1200" dirty="0" err="1">
                <a:solidFill>
                  <a:srgbClr val="000000"/>
                </a:solidFill>
                <a:latin typeface="Times New Roman"/>
                <a:cs typeface="Times New Roman"/>
              </a:rPr>
              <a:t>Curzen</a:t>
            </a:r>
            <a:r>
              <a:rPr lang="en-US" sz="1200" dirty="0">
                <a:solidFill>
                  <a:srgbClr val="000000"/>
                </a:solidFill>
                <a:latin typeface="Times New Roman"/>
                <a:cs typeface="Times New Roman"/>
              </a:rPr>
              <a:t>, N., Tait, R. C., MacFarlane, P. M., Welsh, P., Sattar, N., Petrie, M. C., . . . Berry, C. (2021). Effect of coronary flow on intracoronary alteplase: a prespecified analysis from a </a:t>
            </a:r>
            <a:r>
              <a:rPr lang="en-US" sz="1200" dirty="0" err="1">
                <a:solidFill>
                  <a:srgbClr val="000000"/>
                </a:solidFill>
                <a:latin typeface="Times New Roman"/>
                <a:cs typeface="Times New Roman"/>
              </a:rPr>
              <a:t>randomised</a:t>
            </a:r>
            <a:r>
              <a:rPr lang="en-US" sz="1200" dirty="0">
                <a:solidFill>
                  <a:srgbClr val="000000"/>
                </a:solidFill>
                <a:latin typeface="Times New Roman"/>
                <a:cs typeface="Times New Roman"/>
              </a:rPr>
              <a:t> trial. Heart, 107(4), 299–312.</a:t>
            </a:r>
          </a:p>
          <a:p>
            <a:pPr marL="0" indent="0">
              <a:lnSpc>
                <a:spcPct val="100000"/>
              </a:lnSpc>
              <a:spcBef>
                <a:spcPts val="0"/>
              </a:spcBef>
              <a:buNone/>
            </a:pPr>
            <a:r>
              <a:rPr lang="en-US" sz="1200" dirty="0">
                <a:solidFill>
                  <a:srgbClr val="000000"/>
                </a:solidFill>
                <a:latin typeface="Times New Roman"/>
                <a:cs typeface="Times New Roman"/>
              </a:rPr>
              <a:t> </a:t>
            </a:r>
            <a:r>
              <a:rPr lang="en-US" sz="1200" dirty="0">
                <a:solidFill>
                  <a:srgbClr val="000000"/>
                </a:solidFill>
                <a:latin typeface="Times New Roman"/>
                <a:cs typeface="Times New Roman"/>
                <a:hlinkClick r:id="rId2"/>
              </a:rPr>
              <a:t>https://doi.org/10.1136/heartjnl-2020-317828</a:t>
            </a:r>
            <a:endParaRPr lang="en-US" sz="1200" dirty="0">
              <a:solidFill>
                <a:srgbClr val="000000"/>
              </a:solidFill>
              <a:latin typeface="Times New Roman"/>
              <a:cs typeface="Times New Roman"/>
            </a:endParaRPr>
          </a:p>
          <a:p>
            <a:pPr marL="0" indent="0">
              <a:lnSpc>
                <a:spcPct val="100000"/>
              </a:lnSpc>
              <a:spcBef>
                <a:spcPts val="0"/>
              </a:spcBef>
              <a:buNone/>
            </a:pPr>
            <a:endParaRPr lang="en-US" sz="1200" dirty="0">
              <a:solidFill>
                <a:srgbClr val="000000"/>
              </a:solidFill>
              <a:latin typeface="Times New Roman"/>
              <a:cs typeface="Times New Roman"/>
            </a:endParaRPr>
          </a:p>
          <a:p>
            <a:pPr marL="0" indent="0">
              <a:lnSpc>
                <a:spcPct val="100000"/>
              </a:lnSpc>
              <a:spcBef>
                <a:spcPts val="0"/>
              </a:spcBef>
              <a:buNone/>
            </a:pPr>
            <a:r>
              <a:rPr lang="en-US" sz="1200" dirty="0">
                <a:solidFill>
                  <a:srgbClr val="000000"/>
                </a:solidFill>
                <a:latin typeface="Times New Roman"/>
                <a:cs typeface="Times New Roman"/>
              </a:rPr>
              <a:t>PPD Inc. (2024, March 18). Drug Discovery and Development Process | PPD Inc. PPD Inc.</a:t>
            </a:r>
          </a:p>
          <a:p>
            <a:pPr marL="0" indent="0">
              <a:lnSpc>
                <a:spcPct val="100000"/>
              </a:lnSpc>
              <a:spcBef>
                <a:spcPts val="0"/>
              </a:spcBef>
              <a:buNone/>
            </a:pPr>
            <a:r>
              <a:rPr lang="en-US" sz="1200" dirty="0">
                <a:solidFill>
                  <a:srgbClr val="000000"/>
                </a:solidFill>
                <a:latin typeface="Times New Roman"/>
                <a:cs typeface="Times New Roman"/>
              </a:rPr>
              <a:t> </a:t>
            </a:r>
            <a:r>
              <a:rPr lang="en-US" sz="1200" dirty="0">
                <a:solidFill>
                  <a:srgbClr val="000000"/>
                </a:solidFill>
                <a:latin typeface="Times New Roman"/>
                <a:cs typeface="Times New Roman"/>
                <a:hlinkClick r:id="rId3"/>
              </a:rPr>
              <a:t>https://www.ppd.com/what-is-a-cro/drug-discovery-and-development/</a:t>
            </a:r>
            <a:br>
              <a:rPr lang="en-GB" sz="1200" dirty="0">
                <a:latin typeface="Times New Roman"/>
                <a:cs typeface="Times New Roman"/>
              </a:rPr>
            </a:br>
            <a:br>
              <a:rPr lang="en-GB" sz="1200" dirty="0">
                <a:latin typeface="Times New Roman"/>
                <a:cs typeface="Times New Roman"/>
              </a:rPr>
            </a:br>
            <a:r>
              <a:rPr lang="en-GB" sz="1200" dirty="0">
                <a:latin typeface="Times New Roman"/>
                <a:cs typeface="Times New Roman"/>
              </a:rPr>
              <a:t>Professional, C. C. M. (n.d.). Congestive heart failure. Cleveland Clinic. </a:t>
            </a:r>
            <a:br>
              <a:rPr lang="en-GB" sz="1200" dirty="0">
                <a:latin typeface="Times New Roman"/>
                <a:cs typeface="Times New Roman"/>
              </a:rPr>
            </a:br>
            <a:r>
              <a:rPr lang="en-GB" sz="1200" dirty="0">
                <a:latin typeface="Times New Roman"/>
                <a:cs typeface="Times New Roman"/>
                <a:hlinkClick r:id="rId4"/>
              </a:rPr>
              <a:t>https://my.clevelandclinic.org/health/diseases/17069-heart-failure-understanding-heart-failure</a:t>
            </a:r>
            <a:endParaRPr lang="en-GB" sz="1200" dirty="0">
              <a:latin typeface="Times New Roman"/>
              <a:cs typeface="Times New Roman"/>
            </a:endParaRPr>
          </a:p>
          <a:p>
            <a:pPr>
              <a:buNone/>
            </a:pPr>
            <a:r>
              <a:rPr lang="en-GB" sz="1200" dirty="0">
                <a:latin typeface="Times New Roman"/>
                <a:cs typeface="Times New Roman"/>
              </a:rPr>
              <a:t>Russell, D. W., &amp; Rutledge, E. A. (1997, June 11). US6156303A - Adeno-associated virus (AAV) isolates and AAV vectors derived therefrom  - Google</a:t>
            </a:r>
            <a:br>
              <a:rPr lang="en-GB" sz="1200" dirty="0">
                <a:latin typeface="Times New Roman"/>
                <a:cs typeface="Times New Roman"/>
              </a:rPr>
            </a:br>
            <a:r>
              <a:rPr lang="en-GB" sz="1200" dirty="0">
                <a:latin typeface="Times New Roman"/>
                <a:cs typeface="Times New Roman"/>
              </a:rPr>
              <a:t>Patents.</a:t>
            </a:r>
            <a:r>
              <a:rPr lang="en-GB" sz="1200">
                <a:latin typeface="Times New Roman"/>
                <a:cs typeface="Times New Roman"/>
              </a:rPr>
              <a:t> </a:t>
            </a:r>
            <a:r>
              <a:rPr lang="en-GB" sz="1200" dirty="0">
                <a:latin typeface="Times New Roman"/>
                <a:cs typeface="Times New Roman"/>
                <a:hlinkClick r:id="rId5"/>
              </a:rPr>
              <a:t>https://patents.google.com/patent/US6156303A/en</a:t>
            </a:r>
            <a:endParaRPr lang="en-GB" dirty="0"/>
          </a:p>
          <a:p>
            <a:pPr marL="0" indent="0">
              <a:buNone/>
            </a:pPr>
            <a:r>
              <a:rPr lang="en-GB" sz="1200" dirty="0">
                <a:latin typeface="Times New Roman"/>
                <a:cs typeface="Times New Roman"/>
              </a:rPr>
              <a:t>Sahana, U., </a:t>
            </a:r>
            <a:r>
              <a:rPr lang="en-GB" sz="1200" dirty="0" err="1">
                <a:latin typeface="Times New Roman"/>
                <a:cs typeface="Times New Roman"/>
              </a:rPr>
              <a:t>Wehland</a:t>
            </a:r>
            <a:r>
              <a:rPr lang="en-GB" sz="1200" dirty="0">
                <a:latin typeface="Times New Roman"/>
                <a:cs typeface="Times New Roman"/>
              </a:rPr>
              <a:t>, M., Simonsen, U., Schulz, H., &amp; Grimm, D. (2023). A Systematic Review of the Effect of Vericiguat on Patients with Heart Failure. International Journal of Molecular Sciences, 24(14), 11826.</a:t>
            </a:r>
            <a:br>
              <a:rPr lang="en-GB" sz="1200" dirty="0">
                <a:latin typeface="Times New Roman"/>
                <a:cs typeface="Times New Roman"/>
              </a:rPr>
            </a:br>
            <a:r>
              <a:rPr lang="en-GB" sz="1200" dirty="0">
                <a:latin typeface="Times New Roman"/>
                <a:cs typeface="Times New Roman"/>
                <a:hlinkClick r:id="rId6"/>
              </a:rPr>
              <a:t>https://doi.org/10.3390/ijms241411826</a:t>
            </a:r>
            <a:endParaRPr lang="en-GB" sz="1200" dirty="0">
              <a:latin typeface="Times New Roman"/>
              <a:cs typeface="Times New Roman"/>
            </a:endParaRPr>
          </a:p>
          <a:p>
            <a:pPr>
              <a:buNone/>
            </a:pPr>
            <a:r>
              <a:rPr lang="en-GB" sz="1200" dirty="0" err="1">
                <a:latin typeface="Times New Roman"/>
                <a:cs typeface="Times New Roman"/>
              </a:rPr>
              <a:t>TrueParallel</a:t>
            </a:r>
            <a:r>
              <a:rPr lang="en-GB" sz="1200" dirty="0">
                <a:latin typeface="Times New Roman"/>
                <a:cs typeface="Times New Roman"/>
              </a:rPr>
              <a:t>. (2024, April 18). </a:t>
            </a:r>
            <a:r>
              <a:rPr lang="en-GB" sz="1200" i="1" dirty="0" err="1">
                <a:latin typeface="Times New Roman"/>
                <a:cs typeface="Times New Roman"/>
              </a:rPr>
              <a:t>AskBio</a:t>
            </a:r>
            <a:r>
              <a:rPr lang="en-GB" sz="1200" i="1" dirty="0">
                <a:latin typeface="Times New Roman"/>
                <a:cs typeface="Times New Roman"/>
              </a:rPr>
              <a:t> receives FDA Fast Track Designation for AB-1002 investigational gene therapy program in congestive heart failure</a:t>
            </a:r>
            <a:r>
              <a:rPr lang="en-GB" sz="1200" dirty="0">
                <a:latin typeface="Times New Roman"/>
                <a:cs typeface="Times New Roman"/>
              </a:rPr>
              <a:t>. </a:t>
            </a:r>
            <a:r>
              <a:rPr lang="en-GB" sz="1200" dirty="0" err="1">
                <a:latin typeface="Times New Roman"/>
                <a:cs typeface="Times New Roman"/>
              </a:rPr>
              <a:t>AskBio</a:t>
            </a:r>
            <a:r>
              <a:rPr lang="en-GB" sz="1200" dirty="0">
                <a:latin typeface="Times New Roman"/>
                <a:cs typeface="Times New Roman"/>
              </a:rPr>
              <a:t>. </a:t>
            </a:r>
            <a:r>
              <a:rPr lang="en-GB" sz="1200" dirty="0">
                <a:latin typeface="Times New Roman"/>
                <a:cs typeface="Times New Roman"/>
                <a:hlinkClick r:id="rId7"/>
              </a:rPr>
              <a:t>https://www.askbio.com/askbio-receives-fda-fast-track-designation-for-ab-1002-investigational-gene-therapy-program-in-congestive-heart-failure/</a:t>
            </a:r>
            <a:endParaRPr lang="en-GB" dirty="0"/>
          </a:p>
          <a:p>
            <a:pPr marL="0" indent="0">
              <a:buNone/>
            </a:pPr>
            <a:r>
              <a:rPr lang="en-US" sz="1200" dirty="0">
                <a:latin typeface="Times New Roman"/>
                <a:cs typeface="Times New Roman"/>
              </a:rPr>
              <a:t>You are being redirected. . . (n.d.). </a:t>
            </a:r>
            <a:br>
              <a:rPr lang="en-US" sz="1200" dirty="0">
                <a:latin typeface="Times New Roman"/>
                <a:cs typeface="Times New Roman"/>
              </a:rPr>
            </a:br>
            <a:r>
              <a:rPr lang="en-US" sz="1200" dirty="0">
                <a:latin typeface="Times New Roman"/>
                <a:cs typeface="Times New Roman"/>
                <a:hlinkClick r:id="rId8"/>
              </a:rPr>
              <a:t>https://www.techtammina.com/regulatory-affairs/</a:t>
            </a:r>
            <a:endParaRPr lang="en-US" sz="1200" dirty="0">
              <a:latin typeface="Times New Roman"/>
              <a:cs typeface="Times New Roman"/>
            </a:endParaRPr>
          </a:p>
          <a:p>
            <a:pPr>
              <a:buNone/>
            </a:pPr>
            <a:r>
              <a:rPr lang="en-US" sz="1200" dirty="0">
                <a:latin typeface="Times New Roman"/>
                <a:cs typeface="Times New Roman"/>
              </a:rPr>
              <a:t>Zhou, W., &amp; Wang, X. (2021). Human gene therapy: A patent analysis. Gene, 803, 145889. </a:t>
            </a:r>
            <a:r>
              <a:rPr lang="en-US" sz="1200" dirty="0">
                <a:latin typeface="Times New Roman"/>
                <a:cs typeface="Times New Roman"/>
                <a:hlinkClick r:id="rId9"/>
              </a:rPr>
              <a:t>https://doi.org/10.1016/j.gene.2021.145889</a:t>
            </a:r>
            <a:endParaRPr lang="en-US" dirty="0"/>
          </a:p>
          <a:p>
            <a:pPr marL="0" indent="0">
              <a:buNone/>
            </a:pPr>
            <a:endParaRPr lang="en-US" sz="1200" dirty="0">
              <a:latin typeface="Times New Roman"/>
              <a:cs typeface="Times New Roman"/>
            </a:endParaRPr>
          </a:p>
          <a:p>
            <a:endParaRPr lang="en-IN" dirty="0"/>
          </a:p>
        </p:txBody>
      </p:sp>
      <p:pic>
        <p:nvPicPr>
          <p:cNvPr id="5" name="Picture 4" descr="A logo with text and flowers&#10;&#10;Description automatically generated">
            <a:extLst>
              <a:ext uri="{FF2B5EF4-FFF2-40B4-BE49-F238E27FC236}">
                <a16:creationId xmlns:a16="http://schemas.microsoft.com/office/drawing/2014/main" id="{9312E1C5-3361-690A-1442-98CB040B4834}"/>
              </a:ext>
            </a:extLst>
          </p:cNvPr>
          <p:cNvPicPr>
            <a:picLocks noChangeAspect="1"/>
          </p:cNvPicPr>
          <p:nvPr/>
        </p:nvPicPr>
        <p:blipFill>
          <a:blip r:embed="rId10"/>
          <a:stretch>
            <a:fillRect/>
          </a:stretch>
        </p:blipFill>
        <p:spPr>
          <a:xfrm>
            <a:off x="11449893" y="-1599"/>
            <a:ext cx="742107" cy="775263"/>
          </a:xfrm>
          <a:prstGeom prst="rect">
            <a:avLst/>
          </a:prstGeom>
        </p:spPr>
      </p:pic>
    </p:spTree>
    <p:extLst>
      <p:ext uri="{BB962C8B-B14F-4D97-AF65-F5344CB8AC3E}">
        <p14:creationId xmlns:p14="http://schemas.microsoft.com/office/powerpoint/2010/main" val="235665642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Arrow Connector 1">
            <a:extLst>
              <a:ext uri="{FF2B5EF4-FFF2-40B4-BE49-F238E27FC236}">
                <a16:creationId xmlns:a16="http://schemas.microsoft.com/office/drawing/2014/main" id="{D64EA34E-2D21-0A23-1FFE-7521E85B11CB}"/>
              </a:ext>
            </a:extLst>
          </p:cNvPr>
          <p:cNvCxnSpPr/>
          <p:nvPr/>
        </p:nvCxnSpPr>
        <p:spPr>
          <a:xfrm flipV="1">
            <a:off x="713771" y="2652531"/>
            <a:ext cx="2565721" cy="9645"/>
          </a:xfrm>
          <a:prstGeom prst="straightConnector1">
            <a:avLst/>
          </a:prstGeom>
          <a:ln>
            <a:solidFill>
              <a:schemeClr val="bg1"/>
            </a:solidFill>
          </a:ln>
        </p:spPr>
        <p:style>
          <a:lnRef idx="2">
            <a:schemeClr val="accent1"/>
          </a:lnRef>
          <a:fillRef idx="0">
            <a:schemeClr val="accent1"/>
          </a:fillRef>
          <a:effectRef idx="1">
            <a:schemeClr val="accent1"/>
          </a:effectRef>
          <a:fontRef idx="minor">
            <a:schemeClr val="tx1"/>
          </a:fontRef>
        </p:style>
      </p:cxnSp>
      <p:cxnSp>
        <p:nvCxnSpPr>
          <p:cNvPr id="3" name="Straight Arrow Connector 2">
            <a:extLst>
              <a:ext uri="{FF2B5EF4-FFF2-40B4-BE49-F238E27FC236}">
                <a16:creationId xmlns:a16="http://schemas.microsoft.com/office/drawing/2014/main" id="{70DF0F3A-B98C-1D29-F237-3E5EB926A049}"/>
              </a:ext>
            </a:extLst>
          </p:cNvPr>
          <p:cNvCxnSpPr/>
          <p:nvPr/>
        </p:nvCxnSpPr>
        <p:spPr>
          <a:xfrm flipV="1">
            <a:off x="3279494" y="954911"/>
            <a:ext cx="925974" cy="1716911"/>
          </a:xfrm>
          <a:prstGeom prst="straightConnector1">
            <a:avLst/>
          </a:prstGeom>
          <a:ln>
            <a:solidFill>
              <a:schemeClr val="bg1"/>
            </a:solidFill>
          </a:ln>
        </p:spPr>
        <p:style>
          <a:lnRef idx="2">
            <a:schemeClr val="accent1"/>
          </a:lnRef>
          <a:fillRef idx="0">
            <a:schemeClr val="accent1"/>
          </a:fillRef>
          <a:effectRef idx="1">
            <a:schemeClr val="accent1"/>
          </a:effectRef>
          <a:fontRef idx="minor">
            <a:schemeClr val="tx1"/>
          </a:fontRef>
        </p:style>
      </p:cxnSp>
      <p:cxnSp>
        <p:nvCxnSpPr>
          <p:cNvPr id="4" name="Straight Arrow Connector 3">
            <a:extLst>
              <a:ext uri="{FF2B5EF4-FFF2-40B4-BE49-F238E27FC236}">
                <a16:creationId xmlns:a16="http://schemas.microsoft.com/office/drawing/2014/main" id="{4E1FFE29-FFAB-BC92-D95C-FBFCBD7F05F3}"/>
              </a:ext>
            </a:extLst>
          </p:cNvPr>
          <p:cNvCxnSpPr/>
          <p:nvPr/>
        </p:nvCxnSpPr>
        <p:spPr>
          <a:xfrm>
            <a:off x="4176531" y="950089"/>
            <a:ext cx="655898" cy="3520632"/>
          </a:xfrm>
          <a:prstGeom prst="straightConnector1">
            <a:avLst/>
          </a:prstGeom>
          <a:ln>
            <a:solidFill>
              <a:schemeClr val="bg1"/>
            </a:solidFill>
          </a:ln>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0B6EA75D-C261-7020-8AFF-3AE4DA72213F}"/>
              </a:ext>
            </a:extLst>
          </p:cNvPr>
          <p:cNvCxnSpPr/>
          <p:nvPr/>
        </p:nvCxnSpPr>
        <p:spPr>
          <a:xfrm flipV="1">
            <a:off x="4861367" y="3414531"/>
            <a:ext cx="308658" cy="1080303"/>
          </a:xfrm>
          <a:prstGeom prst="straightConnector1">
            <a:avLst/>
          </a:prstGeom>
          <a:ln>
            <a:solidFill>
              <a:schemeClr val="bg1"/>
            </a:solidFill>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741E790C-D1FE-0E28-58CD-DAEB797F0E6C}"/>
              </a:ext>
            </a:extLst>
          </p:cNvPr>
          <p:cNvSpPr txBox="1"/>
          <p:nvPr/>
        </p:nvSpPr>
        <p:spPr>
          <a:xfrm>
            <a:off x="5681239" y="2131670"/>
            <a:ext cx="4687746" cy="255454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8000" b="1" i="1">
                <a:solidFill>
                  <a:schemeClr val="bg1"/>
                </a:solidFill>
                <a:latin typeface="Sitka Display"/>
              </a:rPr>
              <a:t>THANK YOU</a:t>
            </a:r>
            <a:endParaRPr lang="en-US" b="1">
              <a:solidFill>
                <a:schemeClr val="bg1"/>
              </a:solidFill>
            </a:endParaRPr>
          </a:p>
        </p:txBody>
      </p:sp>
      <p:cxnSp>
        <p:nvCxnSpPr>
          <p:cNvPr id="5" name="Straight Arrow Connector 4">
            <a:extLst>
              <a:ext uri="{FF2B5EF4-FFF2-40B4-BE49-F238E27FC236}">
                <a16:creationId xmlns:a16="http://schemas.microsoft.com/office/drawing/2014/main" id="{2280ADB2-2E7F-71BD-0261-2DE5D1108C8E}"/>
              </a:ext>
            </a:extLst>
          </p:cNvPr>
          <p:cNvCxnSpPr/>
          <p:nvPr/>
        </p:nvCxnSpPr>
        <p:spPr>
          <a:xfrm flipV="1">
            <a:off x="5189316" y="3375949"/>
            <a:ext cx="4678101" cy="57873"/>
          </a:xfrm>
          <a:prstGeom prst="straightConnector1">
            <a:avLst/>
          </a:prstGeom>
          <a:ln>
            <a:solidFill>
              <a:schemeClr val="bg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8072219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545C97-6350-B45A-3475-6ABCD8393D57}"/>
              </a:ext>
            </a:extLst>
          </p:cNvPr>
          <p:cNvSpPr>
            <a:spLocks noGrp="1"/>
          </p:cNvSpPr>
          <p:nvPr>
            <p:ph type="title"/>
          </p:nvPr>
        </p:nvSpPr>
        <p:spPr>
          <a:xfrm>
            <a:off x="390939" y="129037"/>
            <a:ext cx="10058400" cy="1325563"/>
          </a:xfrm>
        </p:spPr>
        <p:txBody>
          <a:bodyPr>
            <a:normAutofit/>
          </a:bodyPr>
          <a:lstStyle/>
          <a:p>
            <a:pPr algn="ctr"/>
            <a:r>
              <a:rPr lang="en-US" sz="4000" b="1" i="1" dirty="0">
                <a:latin typeface="Sitka Display" panose="02000505000000020004" pitchFamily="2" charset="0"/>
                <a:cs typeface="Posterama"/>
              </a:rPr>
              <a:t>Mechanism Of Action</a:t>
            </a:r>
            <a:endParaRPr lang="en-IN" sz="4000" b="1" i="1" dirty="0">
              <a:latin typeface="Sitka Display" panose="02000505000000020004" pitchFamily="2" charset="0"/>
            </a:endParaRPr>
          </a:p>
        </p:txBody>
      </p:sp>
      <p:sp>
        <p:nvSpPr>
          <p:cNvPr id="3" name="Content Placeholder 2">
            <a:extLst>
              <a:ext uri="{FF2B5EF4-FFF2-40B4-BE49-F238E27FC236}">
                <a16:creationId xmlns:a16="http://schemas.microsoft.com/office/drawing/2014/main" id="{BF845F33-7F5E-4714-A1F5-3C4DFB5A5CA5}"/>
              </a:ext>
            </a:extLst>
          </p:cNvPr>
          <p:cNvSpPr>
            <a:spLocks noGrp="1"/>
          </p:cNvSpPr>
          <p:nvPr>
            <p:ph idx="1"/>
          </p:nvPr>
        </p:nvSpPr>
        <p:spPr>
          <a:xfrm>
            <a:off x="500269" y="1818860"/>
            <a:ext cx="6973957" cy="4572001"/>
          </a:xfrm>
        </p:spPr>
        <p:txBody>
          <a:bodyPr vert="horz" lIns="91440" tIns="45720" rIns="91440" bIns="45720" rtlCol="0" anchor="t">
            <a:normAutofit/>
          </a:bodyPr>
          <a:lstStyle/>
          <a:p>
            <a:r>
              <a:rPr lang="en-US" sz="2400" dirty="0">
                <a:solidFill>
                  <a:schemeClr val="tx1"/>
                </a:solidFill>
                <a:latin typeface="Times New Roman"/>
                <a:ea typeface="+mn-lt"/>
                <a:cs typeface="+mn-lt"/>
              </a:rPr>
              <a:t>The biological mechanism of congestive heart failure (CHF) involves the heart's diminished capacity to pump blood effectively, This can be due to:</a:t>
            </a:r>
            <a:endParaRPr lang="en-US" dirty="0"/>
          </a:p>
          <a:p>
            <a:pPr marL="0" indent="0">
              <a:buNone/>
            </a:pPr>
            <a:r>
              <a:rPr lang="en-US" dirty="0">
                <a:solidFill>
                  <a:schemeClr val="tx1"/>
                </a:solidFill>
                <a:latin typeface="Times New Roman"/>
                <a:ea typeface="+mn-lt"/>
                <a:cs typeface="Times New Roman"/>
              </a:rPr>
              <a:t> 1. </a:t>
            </a:r>
            <a:r>
              <a:rPr lang="en-US" sz="2400" dirty="0">
                <a:solidFill>
                  <a:schemeClr val="tx1"/>
                </a:solidFill>
                <a:latin typeface="Times New Roman"/>
                <a:ea typeface="+mn-lt"/>
                <a:cs typeface="Times New Roman"/>
              </a:rPr>
              <a:t>I</a:t>
            </a:r>
            <a:r>
              <a:rPr lang="en-US" sz="2400" dirty="0">
                <a:solidFill>
                  <a:schemeClr val="tx1"/>
                </a:solidFill>
                <a:latin typeface="Times New Roman"/>
                <a:ea typeface="+mn-lt"/>
                <a:cs typeface="helvetica"/>
              </a:rPr>
              <a:t>ncluding pressure and volume overload </a:t>
            </a:r>
            <a:endParaRPr lang="en-US" sz="2400" dirty="0">
              <a:solidFill>
                <a:schemeClr val="tx1"/>
              </a:solidFill>
              <a:latin typeface="Times New Roman"/>
              <a:ea typeface="+mn-lt"/>
              <a:cs typeface="Times New Roman"/>
            </a:endParaRPr>
          </a:p>
          <a:p>
            <a:pPr marL="0" indent="0">
              <a:buNone/>
            </a:pPr>
            <a:r>
              <a:rPr lang="en-US" dirty="0">
                <a:solidFill>
                  <a:schemeClr val="tx1"/>
                </a:solidFill>
                <a:latin typeface="Times New Roman"/>
                <a:ea typeface="+mn-lt"/>
                <a:cs typeface="helvetica"/>
              </a:rPr>
              <a:t> </a:t>
            </a:r>
            <a:r>
              <a:rPr lang="en-US" sz="2400" dirty="0">
                <a:solidFill>
                  <a:schemeClr val="tx1"/>
                </a:solidFill>
                <a:latin typeface="Times New Roman"/>
                <a:ea typeface="+mn-lt"/>
                <a:cs typeface="helvetica"/>
              </a:rPr>
              <a:t>2. Loss of muscle </a:t>
            </a:r>
            <a:endParaRPr lang="en-US" sz="2400" dirty="0">
              <a:solidFill>
                <a:schemeClr val="tx1"/>
              </a:solidFill>
              <a:latin typeface="Times New Roman"/>
              <a:ea typeface="+mn-lt"/>
              <a:cs typeface="Times New Roman"/>
            </a:endParaRPr>
          </a:p>
          <a:p>
            <a:pPr marL="0" indent="0">
              <a:buNone/>
            </a:pPr>
            <a:r>
              <a:rPr lang="en-US" dirty="0">
                <a:solidFill>
                  <a:schemeClr val="tx1"/>
                </a:solidFill>
                <a:latin typeface="Times New Roman"/>
                <a:ea typeface="+mn-lt"/>
                <a:cs typeface="helvetica"/>
              </a:rPr>
              <a:t> </a:t>
            </a:r>
            <a:r>
              <a:rPr lang="en-US" sz="2400" dirty="0">
                <a:solidFill>
                  <a:schemeClr val="tx1"/>
                </a:solidFill>
                <a:latin typeface="Times New Roman"/>
                <a:ea typeface="+mn-lt"/>
                <a:cs typeface="helvetica"/>
              </a:rPr>
              <a:t>3. Primary muscle disease or excessive peripheral </a:t>
            </a:r>
            <a:r>
              <a:rPr lang="en-US" dirty="0">
                <a:solidFill>
                  <a:schemeClr val="tx1"/>
                </a:solidFill>
                <a:latin typeface="Times New Roman"/>
                <a:ea typeface="+mn-lt"/>
                <a:cs typeface="helvetica"/>
              </a:rPr>
              <a:t>  </a:t>
            </a:r>
            <a:r>
              <a:rPr lang="en-US" sz="2400" dirty="0">
                <a:solidFill>
                  <a:schemeClr val="tx1"/>
                </a:solidFill>
                <a:latin typeface="Times New Roman"/>
                <a:ea typeface="+mn-lt"/>
                <a:cs typeface="helvetica"/>
              </a:rPr>
              <a:t>demands such as high output failure (Professional, n.d.).</a:t>
            </a:r>
            <a:endParaRPr lang="en-US" sz="2400" dirty="0">
              <a:solidFill>
                <a:schemeClr val="tx1"/>
              </a:solidFill>
              <a:latin typeface="Times New Roman"/>
              <a:ea typeface="+mn-lt"/>
              <a:cs typeface="Times New Roman"/>
            </a:endParaRPr>
          </a:p>
          <a:p>
            <a:endParaRPr lang="en-IN" dirty="0">
              <a:latin typeface="Times New Roman"/>
              <a:cs typeface="Times New Roman"/>
            </a:endParaRPr>
          </a:p>
        </p:txBody>
      </p:sp>
      <p:sp>
        <p:nvSpPr>
          <p:cNvPr id="5" name="TextBox 4">
            <a:extLst>
              <a:ext uri="{FF2B5EF4-FFF2-40B4-BE49-F238E27FC236}">
                <a16:creationId xmlns:a16="http://schemas.microsoft.com/office/drawing/2014/main" id="{173E1A82-1AF0-BE0D-9B8A-12312DCB8DC1}"/>
              </a:ext>
            </a:extLst>
          </p:cNvPr>
          <p:cNvSpPr txBox="1"/>
          <p:nvPr/>
        </p:nvSpPr>
        <p:spPr>
          <a:xfrm>
            <a:off x="8032673" y="1816855"/>
            <a:ext cx="3420893" cy="1015663"/>
          </a:xfrm>
          <a:prstGeom prst="rect">
            <a:avLst/>
          </a:prstGeom>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dirty="0">
                <a:latin typeface="Times New Roman"/>
                <a:cs typeface="Times New Roman"/>
              </a:rPr>
              <a:t>Congestive Heart Failure Causes &amp; Symptoms</a:t>
            </a:r>
          </a:p>
          <a:p>
            <a:pPr algn="ctr"/>
            <a:endParaRPr lang="en-US" sz="2000" b="1" dirty="0">
              <a:latin typeface="Times New Roman"/>
              <a:cs typeface="Times New Roman"/>
            </a:endParaRPr>
          </a:p>
        </p:txBody>
      </p:sp>
      <p:sp>
        <p:nvSpPr>
          <p:cNvPr id="6" name="TextBox 5">
            <a:extLst>
              <a:ext uri="{FF2B5EF4-FFF2-40B4-BE49-F238E27FC236}">
                <a16:creationId xmlns:a16="http://schemas.microsoft.com/office/drawing/2014/main" id="{5914362B-D259-32C3-49BB-3E5E6EAB1502}"/>
              </a:ext>
            </a:extLst>
          </p:cNvPr>
          <p:cNvSpPr txBox="1"/>
          <p:nvPr/>
        </p:nvSpPr>
        <p:spPr>
          <a:xfrm>
            <a:off x="8032673" y="2828921"/>
            <a:ext cx="3420891" cy="2123658"/>
          </a:xfrm>
          <a:prstGeom prst="rect">
            <a:avLst/>
          </a:prstGeom>
          <a:noFill/>
          <a:ln>
            <a:solidFill>
              <a:schemeClr val="accent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dirty="0">
                <a:latin typeface="Times New Roman"/>
                <a:cs typeface="Times New Roman"/>
              </a:rPr>
              <a:t>Causes :</a:t>
            </a:r>
          </a:p>
          <a:p>
            <a:pPr algn="ctr"/>
            <a:endParaRPr lang="en-US" sz="1600" dirty="0">
              <a:latin typeface="Times New Roman"/>
              <a:cs typeface="Times New Roman"/>
            </a:endParaRPr>
          </a:p>
          <a:p>
            <a:pPr marL="285750" indent="-285750">
              <a:buFont typeface="Wingdings"/>
              <a:buChar char="§"/>
            </a:pPr>
            <a:r>
              <a:rPr lang="en-US" sz="1600" i="1" dirty="0">
                <a:latin typeface="Times New Roman"/>
                <a:cs typeface="Times New Roman"/>
              </a:rPr>
              <a:t>High Blood Pressure </a:t>
            </a:r>
          </a:p>
          <a:p>
            <a:pPr marL="285750" indent="-285750">
              <a:buFont typeface="Wingdings"/>
              <a:buChar char="§"/>
            </a:pPr>
            <a:r>
              <a:rPr lang="en-US" sz="1600" i="1" dirty="0">
                <a:latin typeface="Times New Roman"/>
                <a:cs typeface="Times New Roman"/>
              </a:rPr>
              <a:t>Faulty Heart Valves </a:t>
            </a:r>
          </a:p>
          <a:p>
            <a:pPr marL="285750" indent="-285750">
              <a:buFont typeface="Wingdings"/>
              <a:buChar char="§"/>
            </a:pPr>
            <a:r>
              <a:rPr lang="en-US" sz="1600" i="1" dirty="0">
                <a:latin typeface="Times New Roman"/>
                <a:cs typeface="Times New Roman"/>
              </a:rPr>
              <a:t>Myocarditis</a:t>
            </a:r>
          </a:p>
          <a:p>
            <a:pPr marL="285750" indent="-285750">
              <a:buFont typeface="Wingdings"/>
              <a:buChar char="§"/>
            </a:pPr>
            <a:r>
              <a:rPr lang="en-US" sz="1600" i="1" dirty="0">
                <a:latin typeface="Times New Roman"/>
                <a:cs typeface="Times New Roman"/>
              </a:rPr>
              <a:t>Congenital Heart defects</a:t>
            </a:r>
          </a:p>
          <a:p>
            <a:pPr marL="285750" indent="-285750">
              <a:buFont typeface="Wingdings"/>
              <a:buChar char="§"/>
            </a:pPr>
            <a:r>
              <a:rPr lang="en-US" sz="1600" i="1" dirty="0">
                <a:latin typeface="Times New Roman"/>
                <a:cs typeface="Times New Roman"/>
              </a:rPr>
              <a:t>Diabetes</a:t>
            </a:r>
            <a:br>
              <a:rPr lang="en-US" sz="1600" dirty="0">
                <a:latin typeface="Times New Roman"/>
              </a:rPr>
            </a:br>
            <a:endParaRPr lang="en-US" sz="1600" dirty="0">
              <a:latin typeface="Times New Roman"/>
              <a:cs typeface="Times New Roman"/>
            </a:endParaRPr>
          </a:p>
        </p:txBody>
      </p:sp>
      <p:sp>
        <p:nvSpPr>
          <p:cNvPr id="7" name="TextBox 6">
            <a:extLst>
              <a:ext uri="{FF2B5EF4-FFF2-40B4-BE49-F238E27FC236}">
                <a16:creationId xmlns:a16="http://schemas.microsoft.com/office/drawing/2014/main" id="{63641718-4CC2-2197-F828-BC66C32AA843}"/>
              </a:ext>
            </a:extLst>
          </p:cNvPr>
          <p:cNvSpPr txBox="1"/>
          <p:nvPr/>
        </p:nvSpPr>
        <p:spPr>
          <a:xfrm>
            <a:off x="8032673" y="4951906"/>
            <a:ext cx="3415490" cy="1846659"/>
          </a:xfrm>
          <a:prstGeom prst="rect">
            <a:avLst/>
          </a:prstGeom>
          <a:noFill/>
          <a:ln>
            <a:solidFill>
              <a:schemeClr val="accent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dirty="0">
                <a:latin typeface="Times New Roman"/>
                <a:cs typeface="Times New Roman"/>
              </a:rPr>
              <a:t>Symptoms :</a:t>
            </a:r>
          </a:p>
          <a:p>
            <a:pPr algn="ctr"/>
            <a:endParaRPr lang="en-US" sz="1600" dirty="0">
              <a:latin typeface="Times New Roman"/>
              <a:cs typeface="Times New Roman"/>
            </a:endParaRPr>
          </a:p>
          <a:p>
            <a:pPr marL="285750" indent="-285750">
              <a:buFont typeface="Wingdings"/>
              <a:buChar char="§"/>
            </a:pPr>
            <a:r>
              <a:rPr lang="en-US" sz="1600" i="1" dirty="0">
                <a:latin typeface="Times New Roman"/>
                <a:cs typeface="Times New Roman"/>
              </a:rPr>
              <a:t>Chest Pain </a:t>
            </a:r>
          </a:p>
          <a:p>
            <a:pPr marL="285750" indent="-285750">
              <a:buFont typeface="Wingdings"/>
              <a:buChar char="§"/>
            </a:pPr>
            <a:r>
              <a:rPr lang="en-US" sz="1600" i="1" dirty="0">
                <a:latin typeface="Times New Roman"/>
                <a:cs typeface="Times New Roman"/>
              </a:rPr>
              <a:t>Fainting or severe weakness </a:t>
            </a:r>
          </a:p>
          <a:p>
            <a:pPr marL="285750" indent="-285750">
              <a:buFont typeface="Wingdings"/>
              <a:buChar char="§"/>
            </a:pPr>
            <a:r>
              <a:rPr lang="en-US" sz="1600" i="1" dirty="0">
                <a:latin typeface="Times New Roman"/>
                <a:cs typeface="Times New Roman"/>
              </a:rPr>
              <a:t>Rapid or irregular heart beat </a:t>
            </a:r>
          </a:p>
          <a:p>
            <a:pPr marL="285750" indent="-285750">
              <a:buFont typeface="Wingdings"/>
              <a:buChar char="§"/>
            </a:pPr>
            <a:r>
              <a:rPr lang="en-US" sz="1600" i="1" dirty="0">
                <a:latin typeface="Times New Roman"/>
                <a:cs typeface="Times New Roman"/>
              </a:rPr>
              <a:t>Sudden, severe shortness of breath </a:t>
            </a:r>
            <a:r>
              <a:rPr lang="en-US" sz="1600" dirty="0">
                <a:latin typeface="Times New Roman"/>
                <a:cs typeface="Times New Roman"/>
              </a:rPr>
              <a:t> </a:t>
            </a:r>
            <a:br>
              <a:rPr lang="en-US" sz="1600" dirty="0">
                <a:latin typeface="Times New Roman"/>
              </a:rPr>
            </a:br>
            <a:endParaRPr lang="en-US" sz="1600" dirty="0">
              <a:latin typeface="Times New Roman"/>
              <a:cs typeface="Times New Roman"/>
            </a:endParaRPr>
          </a:p>
        </p:txBody>
      </p:sp>
      <p:pic>
        <p:nvPicPr>
          <p:cNvPr id="8" name="Picture 7" descr="A logo with text and flowers&#10;&#10;Description automatically generated">
            <a:extLst>
              <a:ext uri="{FF2B5EF4-FFF2-40B4-BE49-F238E27FC236}">
                <a16:creationId xmlns:a16="http://schemas.microsoft.com/office/drawing/2014/main" id="{F19ED02C-B48A-0EA5-5FBC-B84334AB525D}"/>
              </a:ext>
            </a:extLst>
          </p:cNvPr>
          <p:cNvPicPr>
            <a:picLocks noChangeAspect="1"/>
          </p:cNvPicPr>
          <p:nvPr/>
        </p:nvPicPr>
        <p:blipFill>
          <a:blip r:embed="rId2"/>
          <a:stretch>
            <a:fillRect/>
          </a:stretch>
        </p:blipFill>
        <p:spPr>
          <a:xfrm>
            <a:off x="11449893" y="-1599"/>
            <a:ext cx="742107" cy="775263"/>
          </a:xfrm>
          <a:prstGeom prst="rect">
            <a:avLst/>
          </a:prstGeom>
        </p:spPr>
      </p:pic>
    </p:spTree>
    <p:extLst>
      <p:ext uri="{BB962C8B-B14F-4D97-AF65-F5344CB8AC3E}">
        <p14:creationId xmlns:p14="http://schemas.microsoft.com/office/powerpoint/2010/main" val="4278903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fade">
                                      <p:cBhvr>
                                        <p:cTn id="32" dur="500"/>
                                        <p:tgtEl>
                                          <p:spTgt spid="6"/>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animBg="1"/>
      <p:bldP spid="6" grpId="0" animBg="1"/>
      <p:bldP spid="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26212-48CF-3A99-7A4B-53405594C410}"/>
              </a:ext>
            </a:extLst>
          </p:cNvPr>
          <p:cNvSpPr>
            <a:spLocks noGrp="1"/>
          </p:cNvSpPr>
          <p:nvPr>
            <p:ph type="title"/>
          </p:nvPr>
        </p:nvSpPr>
        <p:spPr>
          <a:xfrm>
            <a:off x="808382" y="109159"/>
            <a:ext cx="10058400" cy="1325563"/>
          </a:xfrm>
        </p:spPr>
        <p:txBody>
          <a:bodyPr>
            <a:normAutofit/>
          </a:bodyPr>
          <a:lstStyle/>
          <a:p>
            <a:pPr algn="ctr"/>
            <a:r>
              <a:rPr lang="en-US" sz="4000" b="1" i="1" dirty="0">
                <a:latin typeface="Sitka Display" panose="02000505000000020004" pitchFamily="2" charset="0"/>
                <a:cs typeface="Posterama"/>
              </a:rPr>
              <a:t>Protein Malfunction</a:t>
            </a:r>
            <a:endParaRPr lang="en-IN" sz="4000" b="1" i="1" dirty="0">
              <a:latin typeface="Sitka Display" panose="02000505000000020004" pitchFamily="2" charset="0"/>
            </a:endParaRPr>
          </a:p>
        </p:txBody>
      </p:sp>
      <p:sp>
        <p:nvSpPr>
          <p:cNvPr id="3" name="Content Placeholder 2">
            <a:extLst>
              <a:ext uri="{FF2B5EF4-FFF2-40B4-BE49-F238E27FC236}">
                <a16:creationId xmlns:a16="http://schemas.microsoft.com/office/drawing/2014/main" id="{E78C6DD5-E22F-8670-8636-77CAC83FE5C0}"/>
              </a:ext>
            </a:extLst>
          </p:cNvPr>
          <p:cNvSpPr>
            <a:spLocks noGrp="1"/>
          </p:cNvSpPr>
          <p:nvPr>
            <p:ph idx="1"/>
          </p:nvPr>
        </p:nvSpPr>
        <p:spPr>
          <a:xfrm>
            <a:off x="243356" y="1717731"/>
            <a:ext cx="11694808" cy="1702340"/>
          </a:xfrm>
        </p:spPr>
        <p:txBody>
          <a:bodyPr vert="horz" lIns="91440" tIns="45720" rIns="91440" bIns="45720" rtlCol="0" anchor="t">
            <a:noAutofit/>
          </a:bodyPr>
          <a:lstStyle/>
          <a:p>
            <a:pPr>
              <a:lnSpc>
                <a:spcPct val="100000"/>
              </a:lnSpc>
            </a:pPr>
            <a:r>
              <a:rPr lang="en-US" dirty="0">
                <a:latin typeface="Times New Roman"/>
                <a:ea typeface="+mn-lt"/>
                <a:cs typeface="Times New Roman"/>
              </a:rPr>
              <a:t>In congestive heart failure (CHF), the malfunction can occur in several proteins involved in heart muscle contraction and blood flow regulation (Kawase &amp; Hajjar, 2008).</a:t>
            </a:r>
            <a:endParaRPr lang="en-US" dirty="0">
              <a:latin typeface="Times New Roman"/>
              <a:cs typeface="Times New Roman"/>
            </a:endParaRPr>
          </a:p>
          <a:p>
            <a:pPr>
              <a:lnSpc>
                <a:spcPct val="100000"/>
              </a:lnSpc>
            </a:pPr>
            <a:r>
              <a:rPr lang="en-US" dirty="0">
                <a:latin typeface="Times New Roman"/>
                <a:cs typeface="Times New Roman"/>
              </a:rPr>
              <a:t>These protein malfunctions can lead to impaired cardiac output and the symptoms associated with CHF.</a:t>
            </a:r>
          </a:p>
          <a:p>
            <a:pPr>
              <a:lnSpc>
                <a:spcPct val="100000"/>
              </a:lnSpc>
            </a:pPr>
            <a:endParaRPr lang="en-US" dirty="0">
              <a:latin typeface="Times New Roman"/>
              <a:cs typeface="Times New Roman"/>
            </a:endParaRPr>
          </a:p>
          <a:p>
            <a:endParaRPr lang="en-IN" dirty="0">
              <a:latin typeface="Times New Roman"/>
              <a:cs typeface="Times New Roman"/>
            </a:endParaRPr>
          </a:p>
        </p:txBody>
      </p:sp>
      <p:pic>
        <p:nvPicPr>
          <p:cNvPr id="4098" name="Picture 2" descr="The cardiac sarcoplasmic/endoplasmic reticulum calcium ATPase: a potent  target for cardiovascular diseases | Nature Reviews Cardiology">
            <a:extLst>
              <a:ext uri="{FF2B5EF4-FFF2-40B4-BE49-F238E27FC236}">
                <a16:creationId xmlns:a16="http://schemas.microsoft.com/office/drawing/2014/main" id="{40A09C31-334A-24F8-B847-D4337A8315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5317" y="3756953"/>
            <a:ext cx="6132906" cy="299458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EAD29E2B-109C-0E8B-B74E-AA08EC01D3AA}"/>
              </a:ext>
            </a:extLst>
          </p:cNvPr>
          <p:cNvSpPr txBox="1"/>
          <p:nvPr/>
        </p:nvSpPr>
        <p:spPr>
          <a:xfrm>
            <a:off x="6509838" y="3853409"/>
            <a:ext cx="5683811" cy="3416320"/>
          </a:xfrm>
          <a:prstGeom prst="rect">
            <a:avLst/>
          </a:prstGeom>
          <a:noFill/>
        </p:spPr>
        <p:txBody>
          <a:bodyPr wrap="square" lIns="91440" tIns="45720" rIns="91440" bIns="45720" rtlCol="0" anchor="t">
            <a:spAutoFit/>
          </a:bodyPr>
          <a:lstStyle/>
          <a:p>
            <a:pPr marL="342900" indent="-342900">
              <a:buFont typeface="Wingdings"/>
              <a:buChar char="§"/>
            </a:pPr>
            <a:r>
              <a:rPr lang="en-US" sz="2400" dirty="0">
                <a:latin typeface="Times New Roman"/>
                <a:ea typeface="+mn-lt"/>
                <a:cs typeface="+mn-lt"/>
              </a:rPr>
              <a:t>This includes proteins that regulate calcium handling, such as the sarcoplasmic reticulum Ca²⁺-ATPase (SERCA2a), which is crucial for  muscle contraction and relaxation, and proteins involved in the stress response of heart muscle cells, such as beta-adrenergic receptors (Kawase &amp; Hajjar, 2008).</a:t>
            </a:r>
            <a:endParaRPr lang="en-US" sz="2400" dirty="0">
              <a:latin typeface="Times New Roman"/>
              <a:cs typeface="Times New Roman"/>
            </a:endParaRPr>
          </a:p>
          <a:p>
            <a:pPr marL="342900" indent="-342900">
              <a:buFont typeface="Wingdings"/>
              <a:buChar char="§"/>
            </a:pPr>
            <a:endParaRPr lang="en-IN" sz="2400" dirty="0">
              <a:latin typeface="Times New Roman"/>
              <a:cs typeface="Times New Roman"/>
            </a:endParaRPr>
          </a:p>
        </p:txBody>
      </p:sp>
      <p:pic>
        <p:nvPicPr>
          <p:cNvPr id="6" name="Picture 5" descr="A logo with text and flowers&#10;&#10;Description automatically generated">
            <a:extLst>
              <a:ext uri="{FF2B5EF4-FFF2-40B4-BE49-F238E27FC236}">
                <a16:creationId xmlns:a16="http://schemas.microsoft.com/office/drawing/2014/main" id="{97D62154-9EB4-FE8F-552B-66B217E016AE}"/>
              </a:ext>
            </a:extLst>
          </p:cNvPr>
          <p:cNvPicPr>
            <a:picLocks noChangeAspect="1"/>
          </p:cNvPicPr>
          <p:nvPr/>
        </p:nvPicPr>
        <p:blipFill>
          <a:blip r:embed="rId3"/>
          <a:stretch>
            <a:fillRect/>
          </a:stretch>
        </p:blipFill>
        <p:spPr>
          <a:xfrm>
            <a:off x="11449893" y="-1599"/>
            <a:ext cx="742107" cy="775263"/>
          </a:xfrm>
          <a:prstGeom prst="rect">
            <a:avLst/>
          </a:prstGeom>
        </p:spPr>
      </p:pic>
    </p:spTree>
    <p:extLst>
      <p:ext uri="{BB962C8B-B14F-4D97-AF65-F5344CB8AC3E}">
        <p14:creationId xmlns:p14="http://schemas.microsoft.com/office/powerpoint/2010/main" val="3351938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098"/>
                                        </p:tgtEl>
                                        <p:attrNameLst>
                                          <p:attrName>style.visibility</p:attrName>
                                        </p:attrNameLst>
                                      </p:cBhvr>
                                      <p:to>
                                        <p:strVal val="visible"/>
                                      </p:to>
                                    </p:set>
                                    <p:animEffect transition="in" filter="fade">
                                      <p:cBhvr>
                                        <p:cTn id="17" dur="500"/>
                                        <p:tgtEl>
                                          <p:spTgt spid="409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EB0914-FACB-0E3A-13E8-94E057F35A1F}"/>
              </a:ext>
            </a:extLst>
          </p:cNvPr>
          <p:cNvSpPr>
            <a:spLocks noGrp="1"/>
          </p:cNvSpPr>
          <p:nvPr>
            <p:ph type="title"/>
          </p:nvPr>
        </p:nvSpPr>
        <p:spPr>
          <a:xfrm>
            <a:off x="877957" y="109159"/>
            <a:ext cx="10058400" cy="1325563"/>
          </a:xfrm>
        </p:spPr>
        <p:txBody>
          <a:bodyPr>
            <a:normAutofit/>
          </a:bodyPr>
          <a:lstStyle/>
          <a:p>
            <a:pPr algn="ctr"/>
            <a:r>
              <a:rPr lang="en-US" sz="4000" b="1" i="1" dirty="0">
                <a:latin typeface="Sitka Display" panose="02000505000000020004" pitchFamily="2" charset="0"/>
                <a:cs typeface="Times New Roman"/>
              </a:rPr>
              <a:t>Why this Drug?</a:t>
            </a:r>
            <a:endParaRPr lang="en-IN" sz="4000" b="1" dirty="0">
              <a:latin typeface="Sitka Display" panose="02000505000000020004" pitchFamily="2" charset="0"/>
            </a:endParaRPr>
          </a:p>
        </p:txBody>
      </p:sp>
      <p:sp>
        <p:nvSpPr>
          <p:cNvPr id="3" name="Content Placeholder 2">
            <a:extLst>
              <a:ext uri="{FF2B5EF4-FFF2-40B4-BE49-F238E27FC236}">
                <a16:creationId xmlns:a16="http://schemas.microsoft.com/office/drawing/2014/main" id="{CE53DEC3-F421-1A41-26AB-44A79E87A990}"/>
              </a:ext>
            </a:extLst>
          </p:cNvPr>
          <p:cNvSpPr>
            <a:spLocks noGrp="1"/>
          </p:cNvSpPr>
          <p:nvPr>
            <p:ph idx="1"/>
          </p:nvPr>
        </p:nvSpPr>
        <p:spPr>
          <a:xfrm>
            <a:off x="738808" y="1908312"/>
            <a:ext cx="9828835" cy="4572001"/>
          </a:xfrm>
        </p:spPr>
        <p:txBody>
          <a:bodyPr vert="horz" lIns="91440" tIns="45720" rIns="91440" bIns="45720" rtlCol="0" anchor="t">
            <a:noAutofit/>
          </a:bodyPr>
          <a:lstStyle/>
          <a:p>
            <a:r>
              <a:rPr lang="en-US" dirty="0">
                <a:latin typeface="Times New Roman"/>
                <a:ea typeface="+mn-lt"/>
                <a:cs typeface="+mn-lt"/>
              </a:rPr>
              <a:t>The choice to target congestive heart failure (CHF) for treatment would likely be driven by its </a:t>
            </a:r>
            <a:r>
              <a:rPr lang="en-US" b="1" dirty="0">
                <a:latin typeface="Times New Roman"/>
                <a:ea typeface="+mn-lt"/>
                <a:cs typeface="+mn-lt"/>
              </a:rPr>
              <a:t>high prevalence</a:t>
            </a:r>
            <a:r>
              <a:rPr lang="en-US" dirty="0">
                <a:latin typeface="Times New Roman"/>
                <a:ea typeface="+mn-lt"/>
                <a:cs typeface="+mn-lt"/>
              </a:rPr>
              <a:t> and significant </a:t>
            </a:r>
            <a:r>
              <a:rPr lang="en-US" b="1" dirty="0">
                <a:latin typeface="Times New Roman"/>
                <a:ea typeface="+mn-lt"/>
                <a:cs typeface="+mn-lt"/>
              </a:rPr>
              <a:t>impact on patient health</a:t>
            </a:r>
            <a:r>
              <a:rPr lang="en-US" dirty="0">
                <a:latin typeface="Times New Roman"/>
                <a:ea typeface="+mn-lt"/>
                <a:cs typeface="+mn-lt"/>
              </a:rPr>
              <a:t>, the potential for a gene therapy to offer a novel and more effective treatment option, and the </a:t>
            </a:r>
            <a:r>
              <a:rPr lang="en-US" b="1" dirty="0">
                <a:latin typeface="Times New Roman"/>
                <a:ea typeface="+mn-lt"/>
                <a:cs typeface="+mn-lt"/>
              </a:rPr>
              <a:t>opportunity to improve quality of life and reduce mortality</a:t>
            </a:r>
            <a:r>
              <a:rPr lang="en-US" dirty="0">
                <a:latin typeface="Times New Roman"/>
                <a:ea typeface="+mn-lt"/>
                <a:cs typeface="+mn-lt"/>
              </a:rPr>
              <a:t> in a condition that often has limited treatment options.</a:t>
            </a:r>
            <a:br>
              <a:rPr lang="en-US" dirty="0">
                <a:latin typeface="Times New Roman"/>
                <a:ea typeface="+mn-lt"/>
                <a:cs typeface="+mn-lt"/>
              </a:rPr>
            </a:br>
            <a:r>
              <a:rPr lang="en-US" dirty="0">
                <a:latin typeface="Times New Roman"/>
                <a:ea typeface="+mn-lt"/>
                <a:cs typeface="+mn-lt"/>
              </a:rPr>
              <a:t> </a:t>
            </a:r>
            <a:endParaRPr lang="en-US" dirty="0">
              <a:latin typeface="Times New Roman"/>
              <a:cs typeface="Times New Roman"/>
            </a:endParaRPr>
          </a:p>
          <a:p>
            <a:r>
              <a:rPr lang="en-GB" dirty="0">
                <a:latin typeface="Times New Roman"/>
                <a:cs typeface="Times New Roman"/>
              </a:rPr>
              <a:t>Gene therapy for congestive heart failure offers a novel and precise treatment approach, t</a:t>
            </a:r>
            <a:r>
              <a:rPr lang="en-GB" b="1" dirty="0">
                <a:latin typeface="Times New Roman"/>
                <a:cs typeface="Times New Roman"/>
              </a:rPr>
              <a:t>argeting underlying genetic factors </a:t>
            </a:r>
            <a:r>
              <a:rPr lang="en-GB" dirty="0">
                <a:latin typeface="Times New Roman"/>
                <a:cs typeface="Times New Roman"/>
              </a:rPr>
              <a:t>to potentially </a:t>
            </a:r>
            <a:r>
              <a:rPr lang="en-GB" b="1" dirty="0">
                <a:latin typeface="Times New Roman"/>
                <a:cs typeface="Times New Roman"/>
              </a:rPr>
              <a:t>enhance efficacy </a:t>
            </a:r>
            <a:r>
              <a:rPr lang="en-GB" dirty="0">
                <a:latin typeface="Times New Roman"/>
                <a:cs typeface="Times New Roman"/>
              </a:rPr>
              <a:t>and </a:t>
            </a:r>
            <a:r>
              <a:rPr lang="en-GB" b="1" dirty="0">
                <a:latin typeface="Times New Roman"/>
                <a:cs typeface="Times New Roman"/>
              </a:rPr>
              <a:t>personalize treatment</a:t>
            </a:r>
            <a:r>
              <a:rPr lang="en-GB" dirty="0">
                <a:latin typeface="Times New Roman"/>
                <a:cs typeface="Times New Roman"/>
              </a:rPr>
              <a:t>, thereby improving quality of life and reducing mortality.</a:t>
            </a:r>
            <a:endParaRPr lang="en-IN" dirty="0">
              <a:latin typeface="Times New Roman"/>
              <a:cs typeface="Times New Roman"/>
            </a:endParaRPr>
          </a:p>
        </p:txBody>
      </p:sp>
      <p:pic>
        <p:nvPicPr>
          <p:cNvPr id="5" name="Picture 4" descr="A logo with text and flowers&#10;&#10;Description automatically generated">
            <a:extLst>
              <a:ext uri="{FF2B5EF4-FFF2-40B4-BE49-F238E27FC236}">
                <a16:creationId xmlns:a16="http://schemas.microsoft.com/office/drawing/2014/main" id="{7807DEDA-B35B-EAD4-50B8-D752A65C15F0}"/>
              </a:ext>
            </a:extLst>
          </p:cNvPr>
          <p:cNvPicPr>
            <a:picLocks noChangeAspect="1"/>
          </p:cNvPicPr>
          <p:nvPr/>
        </p:nvPicPr>
        <p:blipFill>
          <a:blip r:embed="rId2"/>
          <a:stretch>
            <a:fillRect/>
          </a:stretch>
        </p:blipFill>
        <p:spPr>
          <a:xfrm>
            <a:off x="11449893" y="-1599"/>
            <a:ext cx="742107" cy="775263"/>
          </a:xfrm>
          <a:prstGeom prst="rect">
            <a:avLst/>
          </a:prstGeom>
        </p:spPr>
      </p:pic>
    </p:spTree>
    <p:extLst>
      <p:ext uri="{BB962C8B-B14F-4D97-AF65-F5344CB8AC3E}">
        <p14:creationId xmlns:p14="http://schemas.microsoft.com/office/powerpoint/2010/main" val="484148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9977" y="128156"/>
            <a:ext cx="11149915" cy="1296627"/>
          </a:xfrm>
        </p:spPr>
        <p:txBody>
          <a:bodyPr>
            <a:noAutofit/>
          </a:bodyPr>
          <a:lstStyle/>
          <a:p>
            <a:pPr algn="ctr"/>
            <a:r>
              <a:rPr lang="en-GB" sz="4000" b="1" i="1" dirty="0">
                <a:latin typeface="Sitka Display" panose="02000505000000020004" pitchFamily="2" charset="0"/>
                <a:ea typeface="+mj-lt"/>
                <a:cs typeface="+mj-lt"/>
              </a:rPr>
              <a:t>Section 2</a:t>
            </a:r>
            <a:br>
              <a:rPr lang="en-GB" sz="4000" b="1" i="1" dirty="0">
                <a:latin typeface="Sitka Display" panose="02000505000000020004" pitchFamily="2" charset="0"/>
                <a:ea typeface="+mj-lt"/>
                <a:cs typeface="+mj-lt"/>
              </a:rPr>
            </a:br>
            <a:r>
              <a:rPr lang="en-GB" sz="4000" b="1" i="1" dirty="0">
                <a:latin typeface="Sitka Display" panose="02000505000000020004" pitchFamily="2" charset="0"/>
              </a:rPr>
              <a:t>FDA Approved Drugs for Congestive Heart Failure </a:t>
            </a:r>
            <a:endParaRPr lang="en-US" sz="4000" b="1" i="1" dirty="0">
              <a:latin typeface="Sitka Display" panose="02000505000000020004" pitchFamily="2" charset="0"/>
            </a:endParaRPr>
          </a:p>
        </p:txBody>
      </p:sp>
      <p:sp>
        <p:nvSpPr>
          <p:cNvPr id="3" name="Content Placeholder 2"/>
          <p:cNvSpPr>
            <a:spLocks noGrp="1"/>
          </p:cNvSpPr>
          <p:nvPr>
            <p:ph sz="half" idx="1"/>
          </p:nvPr>
        </p:nvSpPr>
        <p:spPr>
          <a:xfrm>
            <a:off x="232542" y="1712113"/>
            <a:ext cx="5118903" cy="2361517"/>
          </a:xfrm>
        </p:spPr>
        <p:txBody>
          <a:bodyPr vert="horz" lIns="91440" tIns="45720" rIns="91440" bIns="45720" rtlCol="0" anchor="t">
            <a:normAutofit fontScale="85000" lnSpcReduction="10000"/>
          </a:bodyPr>
          <a:lstStyle/>
          <a:p>
            <a:pPr marL="0" indent="0" eaLnBrk="0" fontAlgn="base" hangingPunct="0">
              <a:lnSpc>
                <a:spcPct val="100000"/>
              </a:lnSpc>
              <a:spcBef>
                <a:spcPct val="0"/>
              </a:spcBef>
              <a:spcAft>
                <a:spcPct val="0"/>
              </a:spcAft>
              <a:buSzTx/>
              <a:buNone/>
            </a:pPr>
            <a:r>
              <a:rPr kumimoji="0" lang="en-US" altLang="en-US" sz="2400" b="1" i="0" u="none" strike="noStrike" cap="none" normalizeH="0" baseline="0" dirty="0" err="1">
                <a:ln>
                  <a:noFill/>
                </a:ln>
                <a:solidFill>
                  <a:schemeClr val="tx1"/>
                </a:solidFill>
                <a:effectLst/>
                <a:latin typeface="Times New Roman"/>
                <a:cs typeface="Times New Roman"/>
              </a:rPr>
              <a:t>Farxiga</a:t>
            </a:r>
            <a:r>
              <a:rPr kumimoji="0" lang="en-US" altLang="en-US" sz="2400" b="1" i="0" u="none" strike="noStrike" cap="none" normalizeH="0" baseline="0" dirty="0">
                <a:ln>
                  <a:noFill/>
                </a:ln>
                <a:solidFill>
                  <a:schemeClr val="tx1"/>
                </a:solidFill>
                <a:effectLst/>
                <a:latin typeface="Times New Roman"/>
                <a:cs typeface="Times New Roman"/>
              </a:rPr>
              <a:t> (Dapagliflozin):</a:t>
            </a:r>
            <a:br>
              <a:rPr lang="en-US" altLang="en-US" dirty="0">
                <a:solidFill>
                  <a:schemeClr val="tx1"/>
                </a:solidFill>
                <a:latin typeface="Times New Roman"/>
                <a:cs typeface="Times New Roman"/>
              </a:rPr>
            </a:br>
            <a:endParaRPr lang="en-US" altLang="en-US" sz="2400" b="0" i="0" u="none" strike="noStrike" cap="none" normalizeH="0" baseline="0" dirty="0">
              <a:ln>
                <a:noFill/>
              </a:ln>
              <a:solidFill>
                <a:schemeClr val="tx1"/>
              </a:solidFill>
              <a:effectLst/>
              <a:latin typeface="Times New Roman"/>
              <a:cs typeface="Times New Roman"/>
            </a:endParaRPr>
          </a:p>
          <a:p>
            <a:pPr lvl="0" eaLnBrk="0" fontAlgn="base" hangingPunct="0">
              <a:lnSpc>
                <a:spcPct val="100000"/>
              </a:lnSpc>
              <a:spcBef>
                <a:spcPct val="0"/>
              </a:spcBef>
              <a:spcAft>
                <a:spcPct val="0"/>
              </a:spcAft>
              <a:buSzTx/>
              <a:buFont typeface="Wingdings" panose="05000000000000000000" pitchFamily="2" charset="2"/>
              <a:buChar char="§"/>
            </a:pPr>
            <a:r>
              <a:rPr kumimoji="0" lang="en-US" altLang="en-US" sz="2400" b="0" i="0" u="none" strike="noStrike" cap="none" normalizeH="0" baseline="0" dirty="0" err="1">
                <a:ln>
                  <a:noFill/>
                </a:ln>
                <a:solidFill>
                  <a:schemeClr val="tx1"/>
                </a:solidFill>
                <a:effectLst/>
                <a:latin typeface="Times New Roman"/>
                <a:cs typeface="Times New Roman"/>
              </a:rPr>
              <a:t>Farxiga's</a:t>
            </a:r>
            <a:r>
              <a:rPr kumimoji="0" lang="en-US" altLang="en-US" sz="2400" b="0" i="0" u="none" strike="noStrike" cap="none" normalizeH="0" baseline="0" dirty="0">
                <a:ln>
                  <a:noFill/>
                </a:ln>
                <a:solidFill>
                  <a:schemeClr val="tx1"/>
                </a:solidFill>
                <a:effectLst/>
                <a:latin typeface="Times New Roman"/>
                <a:cs typeface="Times New Roman"/>
              </a:rPr>
              <a:t> SGLT2 inhibition lowers blood glucose levels, indirectly addressing heart failure risk in diabetes. Its potential cardioprotective effects may further benefit heart health</a:t>
            </a:r>
            <a:r>
              <a:rPr lang="en-US" altLang="en-US" dirty="0">
                <a:solidFill>
                  <a:schemeClr val="tx1"/>
                </a:solidFill>
                <a:latin typeface="Times New Roman"/>
                <a:cs typeface="Times New Roman"/>
              </a:rPr>
              <a:t> (Heart Failure Medication for Adults | FARXIGA® (Dapagliflozin), n.d.).</a:t>
            </a:r>
            <a:endParaRPr lang="en-US" altLang="en-US" sz="2400" b="0" i="0" u="none" strike="noStrike" cap="none" normalizeH="0" baseline="0" dirty="0">
              <a:ln>
                <a:noFill/>
              </a:ln>
              <a:solidFill>
                <a:schemeClr val="tx1"/>
              </a:solidFill>
              <a:effectLst/>
              <a:latin typeface="Times New Roman"/>
              <a:cs typeface="Times New Roman"/>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400" b="0" i="0" u="none" strike="noStrike" cap="none" normalizeH="0" baseline="0" dirty="0">
              <a:ln>
                <a:noFill/>
              </a:ln>
              <a:solidFill>
                <a:schemeClr val="tx1"/>
              </a:solidFill>
              <a:effectLst/>
              <a:latin typeface="Times New Roman"/>
              <a:cs typeface="Times New Roman"/>
            </a:endParaRPr>
          </a:p>
          <a:p>
            <a:pPr marL="0" indent="0">
              <a:buNone/>
            </a:pPr>
            <a:endParaRPr lang="en-US" dirty="0">
              <a:latin typeface="Times New Roman"/>
              <a:cs typeface="Times New Roman"/>
            </a:endParaRPr>
          </a:p>
        </p:txBody>
      </p:sp>
      <p:graphicFrame>
        <p:nvGraphicFramePr>
          <p:cNvPr id="7" name="Content Placeholder 6" descr="Segmented process showing 3 tasks arranged one below the other with downward pointing arrows to indicate progression from first task to second task and second task to third task. Placeholder text for task description   present under each group."/>
          <p:cNvGraphicFramePr>
            <a:graphicFrameLocks noGrp="1"/>
          </p:cNvGraphicFramePr>
          <p:nvPr>
            <p:ph sz="half" idx="2"/>
            <p:extLst>
              <p:ext uri="{D42A27DB-BD31-4B8C-83A1-F6EECF244321}">
                <p14:modId xmlns:p14="http://schemas.microsoft.com/office/powerpoint/2010/main" val="469262048"/>
              </p:ext>
            </p:extLst>
          </p:nvPr>
        </p:nvGraphicFramePr>
        <p:xfrm>
          <a:off x="7020346" y="2081463"/>
          <a:ext cx="4800600" cy="45751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Rectangle 6">
            <a:extLst>
              <a:ext uri="{FF2B5EF4-FFF2-40B4-BE49-F238E27FC236}">
                <a16:creationId xmlns:a16="http://schemas.microsoft.com/office/drawing/2014/main" id="{BC0C588E-EF42-ED78-4CE8-E2F5136EE1E8}"/>
              </a:ext>
            </a:extLst>
          </p:cNvPr>
          <p:cNvSpPr>
            <a:spLocks noChangeArrowheads="1"/>
          </p:cNvSpPr>
          <p:nvPr/>
        </p:nvSpPr>
        <p:spPr bwMode="auto">
          <a:xfrm>
            <a:off x="0" y="0"/>
            <a:ext cx="36639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rgbClr val="000000"/>
                </a:solidFill>
                <a:effectLst/>
                <a:latin typeface="Söhne"/>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2" name="Rectangle 8">
            <a:extLst>
              <a:ext uri="{FF2B5EF4-FFF2-40B4-BE49-F238E27FC236}">
                <a16:creationId xmlns:a16="http://schemas.microsoft.com/office/drawing/2014/main" id="{DA2ED384-3A9D-83C7-623B-3FB9F737C922}"/>
              </a:ext>
            </a:extLst>
          </p:cNvPr>
          <p:cNvSpPr>
            <a:spLocks noChangeArrowheads="1"/>
          </p:cNvSpPr>
          <p:nvPr/>
        </p:nvSpPr>
        <p:spPr bwMode="auto">
          <a:xfrm>
            <a:off x="152400" y="152400"/>
            <a:ext cx="36639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rgbClr val="000000"/>
                </a:solidFill>
                <a:effectLst/>
                <a:latin typeface="Söhne"/>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6" name="Rectangle 12">
            <a:extLst>
              <a:ext uri="{FF2B5EF4-FFF2-40B4-BE49-F238E27FC236}">
                <a16:creationId xmlns:a16="http://schemas.microsoft.com/office/drawing/2014/main" id="{19881CCC-5EA0-6DC8-E62F-BC55DAC1FE0B}"/>
              </a:ext>
            </a:extLst>
          </p:cNvPr>
          <p:cNvSpPr>
            <a:spLocks noChangeArrowheads="1"/>
          </p:cNvSpPr>
          <p:nvPr/>
        </p:nvSpPr>
        <p:spPr bwMode="auto">
          <a:xfrm>
            <a:off x="304800" y="304800"/>
            <a:ext cx="36639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rgbClr val="000000"/>
                </a:solidFill>
                <a:effectLst/>
                <a:latin typeface="Söhne"/>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351" name="Picture 350" descr="Dapagliflozin - Mechanism, side effects, precautions &amp; uses">
            <a:extLst>
              <a:ext uri="{FF2B5EF4-FFF2-40B4-BE49-F238E27FC236}">
                <a16:creationId xmlns:a16="http://schemas.microsoft.com/office/drawing/2014/main" id="{56917E21-69D4-6F8E-990B-28AAE0DE048A}"/>
              </a:ext>
            </a:extLst>
          </p:cNvPr>
          <p:cNvPicPr>
            <a:picLocks noChangeAspect="1"/>
          </p:cNvPicPr>
          <p:nvPr/>
        </p:nvPicPr>
        <p:blipFill>
          <a:blip r:embed="rId8"/>
          <a:stretch>
            <a:fillRect/>
          </a:stretch>
        </p:blipFill>
        <p:spPr>
          <a:xfrm>
            <a:off x="1982048" y="4369051"/>
            <a:ext cx="4283412" cy="2391518"/>
          </a:xfrm>
          <a:prstGeom prst="rect">
            <a:avLst/>
          </a:prstGeom>
        </p:spPr>
      </p:pic>
      <p:pic>
        <p:nvPicPr>
          <p:cNvPr id="11" name="Picture 10" descr="A logo with text and flowers&#10;&#10;Description automatically generated">
            <a:extLst>
              <a:ext uri="{FF2B5EF4-FFF2-40B4-BE49-F238E27FC236}">
                <a16:creationId xmlns:a16="http://schemas.microsoft.com/office/drawing/2014/main" id="{1F852778-5B6E-72A8-6FE0-0D92FEF06D0D}"/>
              </a:ext>
            </a:extLst>
          </p:cNvPr>
          <p:cNvPicPr>
            <a:picLocks noChangeAspect="1"/>
          </p:cNvPicPr>
          <p:nvPr/>
        </p:nvPicPr>
        <p:blipFill>
          <a:blip r:embed="rId9"/>
          <a:stretch>
            <a:fillRect/>
          </a:stretch>
        </p:blipFill>
        <p:spPr>
          <a:xfrm>
            <a:off x="11449893" y="-1599"/>
            <a:ext cx="742107" cy="775263"/>
          </a:xfrm>
          <a:prstGeom prst="rect">
            <a:avLst/>
          </a:prstGeom>
        </p:spPr>
      </p:pic>
      <p:sp>
        <p:nvSpPr>
          <p:cNvPr id="17" name="TextBox 16">
            <a:extLst>
              <a:ext uri="{FF2B5EF4-FFF2-40B4-BE49-F238E27FC236}">
                <a16:creationId xmlns:a16="http://schemas.microsoft.com/office/drawing/2014/main" id="{3FF8D966-74AA-524B-B6B6-ABF024D2A394}"/>
              </a:ext>
            </a:extLst>
          </p:cNvPr>
          <p:cNvSpPr txBox="1"/>
          <p:nvPr/>
        </p:nvSpPr>
        <p:spPr>
          <a:xfrm>
            <a:off x="7116417" y="1600839"/>
            <a:ext cx="3786809" cy="430887"/>
          </a:xfrm>
          <a:prstGeom prst="rect">
            <a:avLst/>
          </a:prstGeom>
          <a:noFill/>
        </p:spPr>
        <p:txBody>
          <a:bodyPr wrap="square" rtlCol="0">
            <a:spAutoFit/>
          </a:bodyPr>
          <a:lstStyle/>
          <a:p>
            <a:r>
              <a:rPr lang="en-GB" sz="2200" b="1" dirty="0">
                <a:latin typeface="Times New Roman" panose="02020603050405020304" pitchFamily="18" charset="0"/>
                <a:cs typeface="Times New Roman" panose="02020603050405020304" pitchFamily="18" charset="0"/>
              </a:rPr>
              <a:t>Mechanism Of </a:t>
            </a:r>
            <a:r>
              <a:rPr lang="en-GB" sz="2200" b="1" dirty="0" err="1">
                <a:latin typeface="Times New Roman" panose="02020603050405020304" pitchFamily="18" charset="0"/>
                <a:cs typeface="Times New Roman" panose="02020603050405020304" pitchFamily="18" charset="0"/>
              </a:rPr>
              <a:t>Farxiga</a:t>
            </a:r>
            <a:r>
              <a:rPr lang="en-GB" sz="2200" b="1" dirty="0">
                <a:latin typeface="Times New Roman" panose="02020603050405020304" pitchFamily="18" charset="0"/>
                <a:cs typeface="Times New Roman" panose="02020603050405020304" pitchFamily="18" charset="0"/>
              </a:rPr>
              <a:t>:</a:t>
            </a:r>
            <a:endParaRPr lang="en-IN" sz="22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4882634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51"/>
                                        </p:tgtEl>
                                        <p:attrNameLst>
                                          <p:attrName>style.visibility</p:attrName>
                                        </p:attrNameLst>
                                      </p:cBhvr>
                                      <p:to>
                                        <p:strVal val="visible"/>
                                      </p:to>
                                    </p:set>
                                    <p:animEffect transition="in" filter="fade">
                                      <p:cBhvr>
                                        <p:cTn id="27" dur="500"/>
                                        <p:tgtEl>
                                          <p:spTgt spid="3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Graphic spid="7" grpId="0">
        <p:bldAsOne/>
      </p:bldGraphic>
      <p:bldP spid="1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528390-8209-6567-6A6B-3FC61AF7F44C}"/>
              </a:ext>
            </a:extLst>
          </p:cNvPr>
          <p:cNvSpPr>
            <a:spLocks noGrp="1"/>
          </p:cNvSpPr>
          <p:nvPr>
            <p:ph type="title"/>
          </p:nvPr>
        </p:nvSpPr>
        <p:spPr>
          <a:xfrm>
            <a:off x="410901" y="624904"/>
            <a:ext cx="11178125" cy="1325563"/>
          </a:xfrm>
        </p:spPr>
        <p:txBody>
          <a:bodyPr vert="horz" lIns="91440" tIns="45720" rIns="91440" bIns="45720" rtlCol="0" anchor="ctr">
            <a:noAutofit/>
          </a:bodyPr>
          <a:lstStyle/>
          <a:p>
            <a:r>
              <a:rPr lang="en-GB" sz="4000" b="1" i="1" dirty="0">
                <a:latin typeface="Sitka Display" panose="02000505000000020004" pitchFamily="2" charset="0"/>
                <a:ea typeface="+mj-lt"/>
                <a:cs typeface="+mj-lt"/>
              </a:rPr>
              <a:t>FDA Approved Drugs for Congestive Heart Failure </a:t>
            </a:r>
          </a:p>
          <a:p>
            <a:endParaRPr lang="en-GB" sz="4000" b="1" i="1" dirty="0">
              <a:solidFill>
                <a:srgbClr val="FFFFFF"/>
              </a:solidFill>
              <a:latin typeface="Sitka Display" panose="02000505000000020004" pitchFamily="2" charset="0"/>
              <a:ea typeface="+mj-lt"/>
              <a:cs typeface="+mj-lt"/>
            </a:endParaRPr>
          </a:p>
          <a:p>
            <a:endParaRPr lang="en-US" sz="4000" b="1" i="1" dirty="0">
              <a:latin typeface="Sitka Display" panose="02000505000000020004" pitchFamily="2" charset="0"/>
            </a:endParaRPr>
          </a:p>
        </p:txBody>
      </p:sp>
      <p:pic>
        <p:nvPicPr>
          <p:cNvPr id="3" name="Picture 2" descr="Cardiovascular and noncardiovascular effects of vericiguat. Figure legend: NO, nitroxigen oxide; sGC, soluble guanylate cyclase; GTP, guanosine triphosphate; cGMP, cyclic guanosine monophosphate">
            <a:extLst>
              <a:ext uri="{FF2B5EF4-FFF2-40B4-BE49-F238E27FC236}">
                <a16:creationId xmlns:a16="http://schemas.microsoft.com/office/drawing/2014/main" id="{F4636F4B-664B-D0E1-011F-5199741CEBA0}"/>
              </a:ext>
            </a:extLst>
          </p:cNvPr>
          <p:cNvPicPr>
            <a:picLocks noChangeAspect="1"/>
          </p:cNvPicPr>
          <p:nvPr/>
        </p:nvPicPr>
        <p:blipFill>
          <a:blip r:embed="rId3"/>
          <a:stretch>
            <a:fillRect/>
          </a:stretch>
        </p:blipFill>
        <p:spPr>
          <a:xfrm>
            <a:off x="3863338" y="1945009"/>
            <a:ext cx="8096250" cy="4657725"/>
          </a:xfrm>
          <a:prstGeom prst="rect">
            <a:avLst/>
          </a:prstGeom>
        </p:spPr>
      </p:pic>
      <p:sp>
        <p:nvSpPr>
          <p:cNvPr id="8" name="Content Placeholder 2">
            <a:extLst>
              <a:ext uri="{FF2B5EF4-FFF2-40B4-BE49-F238E27FC236}">
                <a16:creationId xmlns:a16="http://schemas.microsoft.com/office/drawing/2014/main" id="{F0115641-81D4-53EE-2186-E3B2AA6EC162}"/>
              </a:ext>
            </a:extLst>
          </p:cNvPr>
          <p:cNvSpPr txBox="1">
            <a:spLocks/>
          </p:cNvSpPr>
          <p:nvPr/>
        </p:nvSpPr>
        <p:spPr>
          <a:xfrm>
            <a:off x="1528" y="1945009"/>
            <a:ext cx="3941323" cy="4575175"/>
          </a:xfrm>
          <a:prstGeom prst="rect">
            <a:avLst/>
          </a:prstGeom>
        </p:spPr>
        <p:txBody>
          <a:bodyPr lIns="91440" tIns="45720" rIns="91440" bIns="45720" anchor="t"/>
          <a:lstStyle>
            <a:lvl1pPr marL="228600" indent="-228600" algn="l" defTabSz="914400" rtl="0" eaLnBrk="1" latinLnBrk="0" hangingPunct="1">
              <a:lnSpc>
                <a:spcPct val="90000"/>
              </a:lnSpc>
              <a:spcBef>
                <a:spcPts val="1800"/>
              </a:spcBef>
              <a:buSzPct val="100000"/>
              <a:buFont typeface="Arial" pitchFamily="34" charset="0"/>
              <a:buChar char="▪"/>
              <a:defRPr sz="2400" kern="1200">
                <a:solidFill>
                  <a:schemeClr val="tx1">
                    <a:lumMod val="75000"/>
                    <a:lumOff val="25000"/>
                  </a:schemeClr>
                </a:solidFill>
                <a:latin typeface="+mn-lt"/>
                <a:ea typeface="+mn-ea"/>
                <a:cs typeface="+mn-cs"/>
              </a:defRPr>
            </a:lvl1pPr>
            <a:lvl2pPr marL="457200" indent="-228600" algn="l" defTabSz="914400" rtl="0" eaLnBrk="1" latinLnBrk="0" hangingPunct="1">
              <a:lnSpc>
                <a:spcPct val="90000"/>
              </a:lnSpc>
              <a:spcBef>
                <a:spcPts val="600"/>
              </a:spcBef>
              <a:buSzPct val="100000"/>
              <a:buFont typeface="Arial" pitchFamily="34" charset="0"/>
              <a:buChar char="▪"/>
              <a:defRPr sz="2200" kern="1200">
                <a:solidFill>
                  <a:schemeClr val="tx1">
                    <a:lumMod val="75000"/>
                    <a:lumOff val="25000"/>
                  </a:schemeClr>
                </a:solidFill>
                <a:latin typeface="+mn-lt"/>
                <a:ea typeface="+mn-ea"/>
                <a:cs typeface="+mn-cs"/>
              </a:defRPr>
            </a:lvl2pPr>
            <a:lvl3pPr marL="685800" indent="-182880" algn="l" defTabSz="914400" rtl="0" eaLnBrk="1" latinLnBrk="0" hangingPunct="1">
              <a:lnSpc>
                <a:spcPct val="90000"/>
              </a:lnSpc>
              <a:spcBef>
                <a:spcPts val="600"/>
              </a:spcBef>
              <a:buSzPct val="100000"/>
              <a:buFont typeface="Arial" pitchFamily="34" charset="0"/>
              <a:buChar char="▪"/>
              <a:defRPr sz="2000" kern="1200">
                <a:solidFill>
                  <a:schemeClr val="tx1">
                    <a:lumMod val="75000"/>
                    <a:lumOff val="25000"/>
                  </a:schemeClr>
                </a:solidFill>
                <a:latin typeface="+mn-lt"/>
                <a:ea typeface="+mn-ea"/>
                <a:cs typeface="+mn-cs"/>
              </a:defRPr>
            </a:lvl3pPr>
            <a:lvl4pPr marL="868680" indent="-182563" algn="l" defTabSz="914400" rtl="0" eaLnBrk="1" latinLnBrk="0" hangingPunct="1">
              <a:lnSpc>
                <a:spcPct val="90000"/>
              </a:lnSpc>
              <a:spcBef>
                <a:spcPts val="600"/>
              </a:spcBef>
              <a:buSzPct val="100000"/>
              <a:buFont typeface="Arial" pitchFamily="34" charset="0"/>
              <a:buChar char="▪"/>
              <a:defRPr sz="1800" kern="1200">
                <a:solidFill>
                  <a:schemeClr val="tx1">
                    <a:lumMod val="75000"/>
                    <a:lumOff val="25000"/>
                  </a:schemeClr>
                </a:solidFill>
                <a:latin typeface="+mn-lt"/>
                <a:ea typeface="+mn-ea"/>
                <a:cs typeface="+mn-cs"/>
              </a:defRPr>
            </a:lvl4pPr>
            <a:lvl5pPr marL="1051560" indent="-182880" algn="l" defTabSz="914400" rtl="0" eaLnBrk="1" latinLnBrk="0" hangingPunct="1">
              <a:lnSpc>
                <a:spcPct val="90000"/>
              </a:lnSpc>
              <a:spcBef>
                <a:spcPts val="600"/>
              </a:spcBef>
              <a:buSzPct val="100000"/>
              <a:buFont typeface="Arial" pitchFamily="34" charset="0"/>
              <a:buChar char="▪"/>
              <a:defRPr sz="1600" kern="1200">
                <a:solidFill>
                  <a:schemeClr val="tx1">
                    <a:lumMod val="75000"/>
                    <a:lumOff val="25000"/>
                  </a:schemeClr>
                </a:solidFill>
                <a:latin typeface="+mn-lt"/>
                <a:ea typeface="+mn-ea"/>
                <a:cs typeface="+mn-cs"/>
              </a:defRPr>
            </a:lvl5pPr>
            <a:lvl6pPr marL="123444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6pPr>
            <a:lvl7pPr marL="141732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7pPr>
            <a:lvl8pPr marL="160020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8pPr>
            <a:lvl9pPr marL="178308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9pPr>
          </a:lstStyle>
          <a:p>
            <a:pPr marL="0" indent="0">
              <a:lnSpc>
                <a:spcPct val="100000"/>
              </a:lnSpc>
              <a:spcBef>
                <a:spcPct val="0"/>
              </a:spcBef>
              <a:spcAft>
                <a:spcPct val="0"/>
              </a:spcAft>
              <a:buSzTx/>
              <a:buNone/>
            </a:pPr>
            <a:r>
              <a:rPr lang="en-IN" sz="2000" b="1" dirty="0" err="1">
                <a:solidFill>
                  <a:schemeClr val="tx1"/>
                </a:solidFill>
                <a:highlight>
                  <a:srgbClr val="FFFFFF"/>
                </a:highlight>
                <a:latin typeface="Times New Roman"/>
                <a:ea typeface="+mn-lt"/>
                <a:cs typeface="+mn-lt"/>
              </a:rPr>
              <a:t>Verquvo</a:t>
            </a:r>
            <a:r>
              <a:rPr lang="en-IN" sz="2000" b="1" dirty="0">
                <a:solidFill>
                  <a:schemeClr val="tx1"/>
                </a:solidFill>
                <a:highlight>
                  <a:srgbClr val="FFFFFF"/>
                </a:highlight>
                <a:latin typeface="Times New Roman"/>
                <a:ea typeface="+mn-lt"/>
                <a:cs typeface="+mn-lt"/>
              </a:rPr>
              <a:t> (Vericiguat):</a:t>
            </a:r>
            <a:br>
              <a:rPr lang="en-IN" sz="2000" dirty="0">
                <a:solidFill>
                  <a:schemeClr val="tx1"/>
                </a:solidFill>
                <a:highlight>
                  <a:srgbClr val="FFFFFF"/>
                </a:highlight>
                <a:latin typeface="Times New Roman"/>
                <a:ea typeface="+mn-lt"/>
                <a:cs typeface="+mn-lt"/>
              </a:rPr>
            </a:br>
            <a:endParaRPr lang="en-IN" sz="2000" dirty="0">
              <a:solidFill>
                <a:schemeClr val="tx1"/>
              </a:solidFill>
              <a:latin typeface="Times New Roman"/>
              <a:ea typeface="+mn-lt"/>
              <a:cs typeface="+mn-lt"/>
            </a:endParaRPr>
          </a:p>
          <a:p>
            <a:pPr>
              <a:lnSpc>
                <a:spcPct val="100000"/>
              </a:lnSpc>
              <a:spcBef>
                <a:spcPct val="0"/>
              </a:spcBef>
              <a:spcAft>
                <a:spcPct val="0"/>
              </a:spcAft>
              <a:buSzTx/>
            </a:pPr>
            <a:r>
              <a:rPr lang="en-IN" sz="2000" dirty="0">
                <a:solidFill>
                  <a:schemeClr val="tx1"/>
                </a:solidFill>
                <a:latin typeface="Times New Roman"/>
                <a:ea typeface="+mn-lt"/>
                <a:cs typeface="+mn-lt"/>
              </a:rPr>
              <a:t>Vericiguat stimulates soluble guanylate cyclase (</a:t>
            </a:r>
            <a:r>
              <a:rPr lang="en-IN" sz="2000" dirty="0" err="1">
                <a:solidFill>
                  <a:schemeClr val="tx1"/>
                </a:solidFill>
                <a:latin typeface="Times New Roman"/>
                <a:ea typeface="+mn-lt"/>
                <a:cs typeface="+mn-lt"/>
              </a:rPr>
              <a:t>sGC</a:t>
            </a:r>
            <a:r>
              <a:rPr lang="en-IN" sz="2000" dirty="0">
                <a:solidFill>
                  <a:schemeClr val="tx1"/>
                </a:solidFill>
                <a:latin typeface="Times New Roman"/>
                <a:ea typeface="+mn-lt"/>
                <a:cs typeface="+mn-lt"/>
              </a:rPr>
              <a:t>), leading to increased production of cyclic guanosine monophosphate (cGMP). Elevated cGMP levels result in beneficial effects on the heart, blood vessels, and kidneys, including reducing inflammation, fibrosis, and hypertrophy in the heart, promoting vasodilation in blood vessels, and improving renal function (Sahana et al., 2023).</a:t>
            </a:r>
          </a:p>
          <a:p>
            <a:pPr marL="0" indent="0">
              <a:lnSpc>
                <a:spcPct val="100000"/>
              </a:lnSpc>
              <a:spcBef>
                <a:spcPct val="0"/>
              </a:spcBef>
              <a:spcAft>
                <a:spcPct val="0"/>
              </a:spcAft>
              <a:buSzTx/>
              <a:buNone/>
            </a:pPr>
            <a:endParaRPr lang="en-IN" sz="2000" dirty="0">
              <a:solidFill>
                <a:schemeClr val="tx1"/>
              </a:solidFill>
              <a:highlight>
                <a:srgbClr val="FFFFFF"/>
              </a:highlight>
              <a:latin typeface="Times New Roman"/>
              <a:ea typeface="+mn-lt"/>
              <a:cs typeface="+mn-lt"/>
            </a:endParaRPr>
          </a:p>
        </p:txBody>
      </p:sp>
      <p:pic>
        <p:nvPicPr>
          <p:cNvPr id="5" name="Picture 4" descr="A logo with text and flowers&#10;&#10;Description automatically generated">
            <a:extLst>
              <a:ext uri="{FF2B5EF4-FFF2-40B4-BE49-F238E27FC236}">
                <a16:creationId xmlns:a16="http://schemas.microsoft.com/office/drawing/2014/main" id="{3666AAA2-6374-EBA1-A050-3579BDC0A3D2}"/>
              </a:ext>
            </a:extLst>
          </p:cNvPr>
          <p:cNvPicPr>
            <a:picLocks noChangeAspect="1"/>
          </p:cNvPicPr>
          <p:nvPr/>
        </p:nvPicPr>
        <p:blipFill>
          <a:blip r:embed="rId4"/>
          <a:stretch>
            <a:fillRect/>
          </a:stretch>
        </p:blipFill>
        <p:spPr>
          <a:xfrm>
            <a:off x="11449893" y="-1599"/>
            <a:ext cx="742107" cy="775263"/>
          </a:xfrm>
          <a:prstGeom prst="rect">
            <a:avLst/>
          </a:prstGeom>
        </p:spPr>
      </p:pic>
      <p:sp>
        <p:nvSpPr>
          <p:cNvPr id="9" name="TextBox 8">
            <a:extLst>
              <a:ext uri="{FF2B5EF4-FFF2-40B4-BE49-F238E27FC236}">
                <a16:creationId xmlns:a16="http://schemas.microsoft.com/office/drawing/2014/main" id="{CD112178-85E9-60BB-30AF-75F604A9299B}"/>
              </a:ext>
            </a:extLst>
          </p:cNvPr>
          <p:cNvSpPr txBox="1"/>
          <p:nvPr/>
        </p:nvSpPr>
        <p:spPr>
          <a:xfrm>
            <a:off x="4084982" y="1544899"/>
            <a:ext cx="3687418" cy="400110"/>
          </a:xfrm>
          <a:prstGeom prst="rect">
            <a:avLst/>
          </a:prstGeom>
          <a:noFill/>
        </p:spPr>
        <p:txBody>
          <a:bodyPr wrap="square" rtlCol="0">
            <a:spAutoFit/>
          </a:bodyPr>
          <a:lstStyle/>
          <a:p>
            <a:r>
              <a:rPr lang="en-GB" sz="2000" b="1" dirty="0">
                <a:latin typeface="Times New Roman" panose="02020603050405020304" pitchFamily="18" charset="0"/>
                <a:cs typeface="Times New Roman" panose="02020603050405020304" pitchFamily="18" charset="0"/>
              </a:rPr>
              <a:t>Mechanism Of </a:t>
            </a:r>
            <a:r>
              <a:rPr lang="en-GB" sz="2000" b="1" dirty="0" err="1">
                <a:latin typeface="Times New Roman" panose="02020603050405020304" pitchFamily="18" charset="0"/>
                <a:cs typeface="Times New Roman" panose="02020603050405020304" pitchFamily="18" charset="0"/>
              </a:rPr>
              <a:t>Verquvo</a:t>
            </a:r>
            <a:r>
              <a:rPr lang="en-GB" sz="2000" b="1" dirty="0">
                <a:latin typeface="Times New Roman" panose="02020603050405020304" pitchFamily="18" charset="0"/>
                <a:cs typeface="Times New Roman" panose="02020603050405020304" pitchFamily="18" charset="0"/>
              </a:rPr>
              <a:t>:</a:t>
            </a:r>
            <a:endParaRPr lang="en-IN" sz="2000" b="1" dirty="0">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7E7223F7-92D5-D98A-442A-33295D2E00DA}"/>
              </a:ext>
            </a:extLst>
          </p:cNvPr>
          <p:cNvSpPr txBox="1"/>
          <p:nvPr/>
        </p:nvSpPr>
        <p:spPr>
          <a:xfrm>
            <a:off x="3831193" y="6520184"/>
            <a:ext cx="7338062" cy="369332"/>
          </a:xfrm>
          <a:prstGeom prst="rect">
            <a:avLst/>
          </a:prstGeom>
          <a:noFill/>
        </p:spPr>
        <p:txBody>
          <a:bodyPr wrap="square" rtlCol="0">
            <a:spAutoFit/>
          </a:bodyPr>
          <a:lstStyle/>
          <a:p>
            <a:r>
              <a:rPr lang="en-GB" dirty="0">
                <a:latin typeface="Times New Roman" panose="02020603050405020304" pitchFamily="18" charset="0"/>
                <a:cs typeface="Times New Roman" panose="02020603050405020304" pitchFamily="18" charset="0"/>
              </a:rPr>
              <a:t>(Cardiovascular and </a:t>
            </a:r>
            <a:r>
              <a:rPr lang="en-GB" dirty="0" err="1">
                <a:latin typeface="Times New Roman" panose="02020603050405020304" pitchFamily="18" charset="0"/>
                <a:cs typeface="Times New Roman" panose="02020603050405020304" pitchFamily="18" charset="0"/>
              </a:rPr>
              <a:t>Noncardiovascular</a:t>
            </a:r>
            <a:r>
              <a:rPr lang="en-GB" dirty="0">
                <a:latin typeface="Times New Roman" panose="02020603050405020304" pitchFamily="18" charset="0"/>
                <a:cs typeface="Times New Roman" panose="02020603050405020304" pitchFamily="18" charset="0"/>
              </a:rPr>
              <a:t> Effects of Vericiguat. Figure., n.d.)</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0517368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45A073-666A-EF31-D5E8-A296709F1046}"/>
              </a:ext>
            </a:extLst>
          </p:cNvPr>
          <p:cNvSpPr>
            <a:spLocks noGrp="1"/>
          </p:cNvSpPr>
          <p:nvPr>
            <p:ph type="title"/>
          </p:nvPr>
        </p:nvSpPr>
        <p:spPr/>
        <p:txBody>
          <a:bodyPr>
            <a:normAutofit/>
          </a:bodyPr>
          <a:lstStyle/>
          <a:p>
            <a:r>
              <a:rPr lang="en-US" sz="4000" b="1" i="1" dirty="0">
                <a:solidFill>
                  <a:srgbClr val="FFFFFF"/>
                </a:solidFill>
                <a:latin typeface="Sitka Display" panose="02000505000000020004" pitchFamily="2" charset="0"/>
                <a:ea typeface="+mj-lt"/>
                <a:cs typeface="+mj-lt"/>
              </a:rPr>
              <a:t>Medication Logistics of </a:t>
            </a:r>
            <a:r>
              <a:rPr lang="en-US" sz="4000" b="1" i="1" dirty="0" err="1">
                <a:solidFill>
                  <a:srgbClr val="FFFFFF"/>
                </a:solidFill>
                <a:latin typeface="Sitka Display" panose="02000505000000020004" pitchFamily="2" charset="0"/>
                <a:ea typeface="+mj-lt"/>
                <a:cs typeface="+mj-lt"/>
              </a:rPr>
              <a:t>Farxiga</a:t>
            </a:r>
            <a:r>
              <a:rPr lang="en-US" sz="4000" b="1" i="1" dirty="0">
                <a:solidFill>
                  <a:srgbClr val="FFFFFF"/>
                </a:solidFill>
                <a:latin typeface="Sitka Display" panose="02000505000000020004" pitchFamily="2" charset="0"/>
                <a:ea typeface="+mj-lt"/>
                <a:cs typeface="+mj-lt"/>
              </a:rPr>
              <a:t> &amp; </a:t>
            </a:r>
            <a:r>
              <a:rPr lang="en-US" sz="4000" b="1" i="1" dirty="0" err="1">
                <a:solidFill>
                  <a:srgbClr val="FFFFFF"/>
                </a:solidFill>
                <a:latin typeface="Sitka Display" panose="02000505000000020004" pitchFamily="2" charset="0"/>
                <a:ea typeface="+mj-lt"/>
                <a:cs typeface="+mj-lt"/>
              </a:rPr>
              <a:t>Verquvo</a:t>
            </a:r>
            <a:r>
              <a:rPr lang="en-US" sz="4000" b="1" i="1" dirty="0">
                <a:solidFill>
                  <a:srgbClr val="FFFFFF"/>
                </a:solidFill>
                <a:latin typeface="Sitka Display" panose="02000505000000020004" pitchFamily="2" charset="0"/>
                <a:ea typeface="+mj-lt"/>
                <a:cs typeface="+mj-lt"/>
              </a:rPr>
              <a:t> </a:t>
            </a:r>
            <a:endParaRPr lang="en-US" sz="4000" b="1" i="1" dirty="0">
              <a:latin typeface="Sitka Display" panose="02000505000000020004" pitchFamily="2" charset="0"/>
            </a:endParaRPr>
          </a:p>
        </p:txBody>
      </p:sp>
      <p:graphicFrame>
        <p:nvGraphicFramePr>
          <p:cNvPr id="8" name="Table 7">
            <a:extLst>
              <a:ext uri="{FF2B5EF4-FFF2-40B4-BE49-F238E27FC236}">
                <a16:creationId xmlns:a16="http://schemas.microsoft.com/office/drawing/2014/main" id="{8B5142C7-B656-9F11-2A54-33B58C2A573C}"/>
              </a:ext>
            </a:extLst>
          </p:cNvPr>
          <p:cNvGraphicFramePr>
            <a:graphicFrameLocks noGrp="1"/>
          </p:cNvGraphicFramePr>
          <p:nvPr>
            <p:extLst>
              <p:ext uri="{D42A27DB-BD31-4B8C-83A1-F6EECF244321}">
                <p14:modId xmlns:p14="http://schemas.microsoft.com/office/powerpoint/2010/main" val="1881847479"/>
              </p:ext>
            </p:extLst>
          </p:nvPr>
        </p:nvGraphicFramePr>
        <p:xfrm>
          <a:off x="108869" y="1745320"/>
          <a:ext cx="11805116" cy="4600009"/>
        </p:xfrm>
        <a:graphic>
          <a:graphicData uri="http://schemas.openxmlformats.org/drawingml/2006/table">
            <a:tbl>
              <a:tblPr firstRow="1" bandRow="1">
                <a:tableStyleId>{21E4AEA4-8DFA-4A89-87EB-49C32662AFE0}</a:tableStyleId>
              </a:tblPr>
              <a:tblGrid>
                <a:gridCol w="1967519">
                  <a:extLst>
                    <a:ext uri="{9D8B030D-6E8A-4147-A177-3AD203B41FA5}">
                      <a16:colId xmlns:a16="http://schemas.microsoft.com/office/drawing/2014/main" val="1990988005"/>
                    </a:ext>
                  </a:extLst>
                </a:gridCol>
                <a:gridCol w="1967519">
                  <a:extLst>
                    <a:ext uri="{9D8B030D-6E8A-4147-A177-3AD203B41FA5}">
                      <a16:colId xmlns:a16="http://schemas.microsoft.com/office/drawing/2014/main" val="2782092209"/>
                    </a:ext>
                  </a:extLst>
                </a:gridCol>
                <a:gridCol w="2007294">
                  <a:extLst>
                    <a:ext uri="{9D8B030D-6E8A-4147-A177-3AD203B41FA5}">
                      <a16:colId xmlns:a16="http://schemas.microsoft.com/office/drawing/2014/main" val="2389368548"/>
                    </a:ext>
                  </a:extLst>
                </a:gridCol>
                <a:gridCol w="1927746">
                  <a:extLst>
                    <a:ext uri="{9D8B030D-6E8A-4147-A177-3AD203B41FA5}">
                      <a16:colId xmlns:a16="http://schemas.microsoft.com/office/drawing/2014/main" val="2124261203"/>
                    </a:ext>
                  </a:extLst>
                </a:gridCol>
                <a:gridCol w="1967519">
                  <a:extLst>
                    <a:ext uri="{9D8B030D-6E8A-4147-A177-3AD203B41FA5}">
                      <a16:colId xmlns:a16="http://schemas.microsoft.com/office/drawing/2014/main" val="3703600881"/>
                    </a:ext>
                  </a:extLst>
                </a:gridCol>
                <a:gridCol w="1967519">
                  <a:extLst>
                    <a:ext uri="{9D8B030D-6E8A-4147-A177-3AD203B41FA5}">
                      <a16:colId xmlns:a16="http://schemas.microsoft.com/office/drawing/2014/main" val="3462551921"/>
                    </a:ext>
                  </a:extLst>
                </a:gridCol>
              </a:tblGrid>
              <a:tr h="637529">
                <a:tc>
                  <a:txBody>
                    <a:bodyPr/>
                    <a:lstStyle/>
                    <a:p>
                      <a:pPr lvl="0" algn="ctr">
                        <a:buNone/>
                      </a:pPr>
                      <a:r>
                        <a:rPr lang="en-US" sz="2000" b="1" i="0" u="none" strike="noStrike" baseline="0" noProof="0">
                          <a:solidFill>
                            <a:srgbClr val="FFFFFF"/>
                          </a:solidFill>
                          <a:latin typeface="Times New Roman"/>
                        </a:rPr>
                        <a:t>Drug</a:t>
                      </a:r>
                      <a:endParaRPr lang="en-US" sz="2000" b="1">
                        <a:latin typeface="Times New Roman"/>
                      </a:endParaRPr>
                    </a:p>
                  </a:txBody>
                  <a:tcPr/>
                </a:tc>
                <a:tc>
                  <a:txBody>
                    <a:bodyPr/>
                    <a:lstStyle/>
                    <a:p>
                      <a:pPr lvl="0" algn="ctr">
                        <a:buNone/>
                      </a:pPr>
                      <a:r>
                        <a:rPr lang="en-US" sz="2000" b="1" i="0" u="none" strike="noStrike" baseline="0" noProof="0">
                          <a:solidFill>
                            <a:srgbClr val="FFFFFF"/>
                          </a:solidFill>
                          <a:latin typeface="Times New Roman"/>
                        </a:rPr>
                        <a:t>Method of Delivery</a:t>
                      </a:r>
                      <a:endParaRPr lang="en-US" sz="2000" b="1">
                        <a:latin typeface="Times New Roman"/>
                      </a:endParaRPr>
                    </a:p>
                  </a:txBody>
                  <a:tcPr/>
                </a:tc>
                <a:tc>
                  <a:txBody>
                    <a:bodyPr/>
                    <a:lstStyle/>
                    <a:p>
                      <a:pPr lvl="0" algn="ctr">
                        <a:buNone/>
                      </a:pPr>
                      <a:r>
                        <a:rPr lang="en-US" sz="2000" b="1" i="0" u="none" strike="noStrike" baseline="0" noProof="0">
                          <a:solidFill>
                            <a:srgbClr val="FFFFFF"/>
                          </a:solidFill>
                          <a:latin typeface="Times New Roman"/>
                        </a:rPr>
                        <a:t>Dosage</a:t>
                      </a:r>
                      <a:endParaRPr lang="en-US" sz="2000" b="1">
                        <a:latin typeface="Times New Roman"/>
                      </a:endParaRPr>
                    </a:p>
                  </a:txBody>
                  <a:tcPr/>
                </a:tc>
                <a:tc>
                  <a:txBody>
                    <a:bodyPr/>
                    <a:lstStyle/>
                    <a:p>
                      <a:pPr lvl="0" algn="ctr">
                        <a:buNone/>
                      </a:pPr>
                      <a:r>
                        <a:rPr lang="en-US" sz="2000" b="1" i="0" u="none" strike="noStrike" baseline="0" noProof="0">
                          <a:solidFill>
                            <a:srgbClr val="FFFFFF"/>
                          </a:solidFill>
                          <a:latin typeface="Times New Roman"/>
                        </a:rPr>
                        <a:t>Stability Factors</a:t>
                      </a:r>
                      <a:endParaRPr lang="en-US" sz="2000" b="1">
                        <a:latin typeface="Times New Roman"/>
                      </a:endParaRPr>
                    </a:p>
                  </a:txBody>
                  <a:tcPr/>
                </a:tc>
                <a:tc>
                  <a:txBody>
                    <a:bodyPr/>
                    <a:lstStyle/>
                    <a:p>
                      <a:pPr lvl="0" algn="ctr">
                        <a:buNone/>
                      </a:pPr>
                      <a:r>
                        <a:rPr lang="en-US" sz="2000" b="1" i="0" u="none" strike="noStrike" baseline="0" noProof="0">
                          <a:solidFill>
                            <a:srgbClr val="FFFFFF"/>
                          </a:solidFill>
                          <a:latin typeface="Times New Roman"/>
                        </a:rPr>
                        <a:t>Shelf Life</a:t>
                      </a:r>
                      <a:endParaRPr lang="en-US" sz="2000" b="1">
                        <a:latin typeface="Times New Roman"/>
                      </a:endParaRPr>
                    </a:p>
                  </a:txBody>
                  <a:tcPr/>
                </a:tc>
                <a:tc>
                  <a:txBody>
                    <a:bodyPr/>
                    <a:lstStyle/>
                    <a:p>
                      <a:pPr lvl="0" algn="ctr">
                        <a:buNone/>
                      </a:pPr>
                      <a:r>
                        <a:rPr lang="en-US" sz="2000" b="1" i="0" u="none" strike="noStrike" baseline="0" noProof="0">
                          <a:solidFill>
                            <a:srgbClr val="FFFFFF"/>
                          </a:solidFill>
                          <a:latin typeface="Times New Roman"/>
                        </a:rPr>
                        <a:t>Storage</a:t>
                      </a:r>
                      <a:endParaRPr lang="en-US" sz="2000" b="1">
                        <a:latin typeface="Times New Roman"/>
                      </a:endParaRPr>
                    </a:p>
                  </a:txBody>
                  <a:tcPr/>
                </a:tc>
                <a:extLst>
                  <a:ext uri="{0D108BD9-81ED-4DB2-BD59-A6C34878D82A}">
                    <a16:rowId xmlns:a16="http://schemas.microsoft.com/office/drawing/2014/main" val="1215807982"/>
                  </a:ext>
                </a:extLst>
              </a:tr>
              <a:tr h="1949485">
                <a:tc>
                  <a:txBody>
                    <a:bodyPr/>
                    <a:lstStyle/>
                    <a:p>
                      <a:pPr lvl="0" algn="ctr">
                        <a:buNone/>
                      </a:pPr>
                      <a:br>
                        <a:rPr lang="en-US" sz="2000" b="1" i="0" u="none" strike="noStrike" baseline="0" noProof="0">
                          <a:solidFill>
                            <a:srgbClr val="000000"/>
                          </a:solidFill>
                          <a:latin typeface="Times New Roman"/>
                        </a:rPr>
                      </a:br>
                      <a:r>
                        <a:rPr lang="en-US" sz="2000" b="1" i="0" u="none" strike="noStrike" baseline="0" noProof="0">
                          <a:solidFill>
                            <a:srgbClr val="000000"/>
                          </a:solidFill>
                          <a:latin typeface="Times New Roman"/>
                        </a:rPr>
                        <a:t>Farxiga (Dapagliflozin)</a:t>
                      </a:r>
                      <a:endParaRPr lang="en-US" sz="2000" b="1">
                        <a:latin typeface="Times New Roman"/>
                      </a:endParaRPr>
                    </a:p>
                  </a:txBody>
                  <a:tcPr/>
                </a:tc>
                <a:tc>
                  <a:txBody>
                    <a:bodyPr/>
                    <a:lstStyle/>
                    <a:p>
                      <a:pPr lvl="0" algn="ctr">
                        <a:buNone/>
                      </a:pPr>
                      <a:br>
                        <a:rPr lang="en-US" sz="2000" b="1" i="0" u="none" strike="noStrike" baseline="0" noProof="0">
                          <a:solidFill>
                            <a:srgbClr val="000000"/>
                          </a:solidFill>
                          <a:latin typeface="Times New Roman"/>
                        </a:rPr>
                      </a:br>
                      <a:r>
                        <a:rPr lang="en-US" sz="2000" b="1" i="0" u="none" strike="noStrike" baseline="0" noProof="0">
                          <a:solidFill>
                            <a:srgbClr val="000000"/>
                          </a:solidFill>
                          <a:latin typeface="Times New Roman"/>
                        </a:rPr>
                        <a:t>Oral, Tablet Form</a:t>
                      </a:r>
                      <a:endParaRPr lang="en-US" sz="2000" b="1">
                        <a:latin typeface="Times New Roman"/>
                      </a:endParaRPr>
                    </a:p>
                  </a:txBody>
                  <a:tcPr/>
                </a:tc>
                <a:tc>
                  <a:txBody>
                    <a:bodyPr/>
                    <a:lstStyle/>
                    <a:p>
                      <a:pPr lvl="0" algn="ctr">
                        <a:buNone/>
                      </a:pPr>
                      <a:br>
                        <a:rPr lang="en-US" sz="2000" b="1" i="0" u="none" strike="noStrike" baseline="0" noProof="0">
                          <a:solidFill>
                            <a:srgbClr val="000000"/>
                          </a:solidFill>
                          <a:latin typeface="Times New Roman"/>
                        </a:rPr>
                      </a:br>
                      <a:r>
                        <a:rPr lang="en-US" sz="2000" b="1" i="0" u="none" strike="noStrike" baseline="0" noProof="0">
                          <a:solidFill>
                            <a:srgbClr val="000000"/>
                          </a:solidFill>
                          <a:latin typeface="Times New Roman"/>
                        </a:rPr>
                        <a:t>5 mg, 10 mg</a:t>
                      </a:r>
                      <a:endParaRPr lang="en-US" sz="2000" b="1">
                        <a:latin typeface="Times New Roman"/>
                      </a:endParaRPr>
                    </a:p>
                  </a:txBody>
                  <a:tcPr/>
                </a:tc>
                <a:tc>
                  <a:txBody>
                    <a:bodyPr/>
                    <a:lstStyle/>
                    <a:p>
                      <a:pPr lvl="0" algn="ctr">
                        <a:buNone/>
                      </a:pPr>
                      <a:br>
                        <a:rPr lang="en-US" sz="2000" b="1" i="0" u="none" strike="noStrike" baseline="0" noProof="0">
                          <a:solidFill>
                            <a:srgbClr val="000000"/>
                          </a:solidFill>
                          <a:latin typeface="Times New Roman"/>
                        </a:rPr>
                      </a:br>
                      <a:r>
                        <a:rPr lang="en-US" sz="2000" b="1" i="0" u="none" strike="noStrike" baseline="0" noProof="0">
                          <a:solidFill>
                            <a:srgbClr val="000000"/>
                          </a:solidFill>
                          <a:latin typeface="Times New Roman"/>
                        </a:rPr>
                        <a:t>Temperature, humidity, light exposure</a:t>
                      </a:r>
                      <a:endParaRPr lang="en-US" sz="2000" b="1">
                        <a:latin typeface="Times New Roman"/>
                      </a:endParaRPr>
                    </a:p>
                  </a:txBody>
                  <a:tcPr/>
                </a:tc>
                <a:tc>
                  <a:txBody>
                    <a:bodyPr/>
                    <a:lstStyle/>
                    <a:p>
                      <a:pPr lvl="0" algn="ctr">
                        <a:buNone/>
                      </a:pPr>
                      <a:br>
                        <a:rPr lang="en-US" sz="2000" b="1" i="0" u="none" strike="noStrike" baseline="0" noProof="0">
                          <a:solidFill>
                            <a:srgbClr val="000000"/>
                          </a:solidFill>
                          <a:latin typeface="Times New Roman"/>
                        </a:rPr>
                      </a:br>
                      <a:r>
                        <a:rPr lang="en-US" sz="2000" b="1" i="0" u="none" strike="noStrike" baseline="0" noProof="0">
                          <a:solidFill>
                            <a:srgbClr val="000000"/>
                          </a:solidFill>
                          <a:latin typeface="Times New Roman"/>
                        </a:rPr>
                        <a:t>12.9 ~13 hours</a:t>
                      </a:r>
                      <a:endParaRPr lang="en-US" sz="2000" b="1">
                        <a:latin typeface="Times New Roman"/>
                      </a:endParaRPr>
                    </a:p>
                  </a:txBody>
                  <a:tcPr/>
                </a:tc>
                <a:tc>
                  <a:txBody>
                    <a:bodyPr/>
                    <a:lstStyle/>
                    <a:p>
                      <a:pPr lvl="0" algn="ctr">
                        <a:buNone/>
                      </a:pPr>
                      <a:br>
                        <a:rPr lang="en-US" sz="2000" b="1" i="0" u="none" strike="noStrike" baseline="0" noProof="0">
                          <a:solidFill>
                            <a:srgbClr val="000000"/>
                          </a:solidFill>
                          <a:latin typeface="Times New Roman"/>
                        </a:rPr>
                      </a:br>
                      <a:r>
                        <a:rPr lang="en-US" sz="2000" b="1" i="0" u="none" strike="noStrike" baseline="0" noProof="0">
                          <a:solidFill>
                            <a:srgbClr val="000000"/>
                          </a:solidFill>
                          <a:latin typeface="Times New Roman"/>
                        </a:rPr>
                        <a:t>Cool, dry place, no direct sunlight or moisture</a:t>
                      </a:r>
                      <a:endParaRPr lang="en-US" sz="2000" b="1">
                        <a:latin typeface="Times New Roman"/>
                      </a:endParaRPr>
                    </a:p>
                  </a:txBody>
                  <a:tcPr/>
                </a:tc>
                <a:extLst>
                  <a:ext uri="{0D108BD9-81ED-4DB2-BD59-A6C34878D82A}">
                    <a16:rowId xmlns:a16="http://schemas.microsoft.com/office/drawing/2014/main" val="836978249"/>
                  </a:ext>
                </a:extLst>
              </a:tr>
              <a:tr h="1949484">
                <a:tc>
                  <a:txBody>
                    <a:bodyPr/>
                    <a:lstStyle/>
                    <a:p>
                      <a:pPr lvl="0" algn="ctr">
                        <a:buNone/>
                      </a:pPr>
                      <a:br>
                        <a:rPr lang="en-US" sz="2000" b="1" i="0" u="none" strike="noStrike" baseline="0" noProof="0">
                          <a:solidFill>
                            <a:srgbClr val="000000"/>
                          </a:solidFill>
                          <a:latin typeface="Times New Roman"/>
                        </a:rPr>
                      </a:br>
                      <a:r>
                        <a:rPr lang="en-US" sz="2000" b="1" i="0" u="none" strike="noStrike" baseline="0" noProof="0">
                          <a:solidFill>
                            <a:srgbClr val="000000"/>
                          </a:solidFill>
                          <a:latin typeface="Times New Roman"/>
                        </a:rPr>
                        <a:t>Verquvo (Vericiguat)</a:t>
                      </a:r>
                      <a:endParaRPr lang="en-US" sz="2000" b="1">
                        <a:latin typeface="Times New Roman"/>
                      </a:endParaRPr>
                    </a:p>
                  </a:txBody>
                  <a:tcPr/>
                </a:tc>
                <a:tc>
                  <a:txBody>
                    <a:bodyPr/>
                    <a:lstStyle/>
                    <a:p>
                      <a:pPr lvl="0" algn="ctr">
                        <a:buNone/>
                      </a:pPr>
                      <a:br>
                        <a:rPr lang="en-US" sz="2000" b="1" i="0" u="none" strike="noStrike" baseline="0" noProof="0">
                          <a:solidFill>
                            <a:srgbClr val="000000"/>
                          </a:solidFill>
                          <a:latin typeface="Times New Roman"/>
                        </a:rPr>
                      </a:br>
                      <a:r>
                        <a:rPr lang="en-US" sz="2000" b="1" i="0" u="none" strike="noStrike" baseline="0" noProof="0">
                          <a:solidFill>
                            <a:srgbClr val="000000"/>
                          </a:solidFill>
                          <a:latin typeface="Times New Roman"/>
                        </a:rPr>
                        <a:t>Oral, Tablet Form</a:t>
                      </a:r>
                      <a:endParaRPr lang="en-US" sz="2000" b="1">
                        <a:latin typeface="Times New Roman"/>
                      </a:endParaRPr>
                    </a:p>
                  </a:txBody>
                  <a:tcPr/>
                </a:tc>
                <a:tc>
                  <a:txBody>
                    <a:bodyPr/>
                    <a:lstStyle/>
                    <a:p>
                      <a:pPr lvl="0" algn="ctr">
                        <a:buNone/>
                      </a:pPr>
                      <a:br>
                        <a:rPr lang="en-US" sz="2000" b="1" i="0" u="none" strike="noStrike" baseline="0" noProof="0">
                          <a:solidFill>
                            <a:srgbClr val="000000"/>
                          </a:solidFill>
                          <a:latin typeface="Times New Roman"/>
                        </a:rPr>
                      </a:br>
                      <a:r>
                        <a:rPr lang="en-US" sz="2000" b="1" i="0" u="none" strike="noStrike" baseline="0" noProof="0">
                          <a:solidFill>
                            <a:srgbClr val="000000"/>
                          </a:solidFill>
                          <a:latin typeface="Times New Roman"/>
                        </a:rPr>
                        <a:t>2.5 mg, 5 mg, 10 mg</a:t>
                      </a:r>
                      <a:endParaRPr lang="en-US" sz="2000" b="1">
                        <a:latin typeface="Times New Roman"/>
                      </a:endParaRPr>
                    </a:p>
                  </a:txBody>
                  <a:tcPr/>
                </a:tc>
                <a:tc>
                  <a:txBody>
                    <a:bodyPr/>
                    <a:lstStyle/>
                    <a:p>
                      <a:pPr lvl="0" algn="ctr">
                        <a:buNone/>
                      </a:pPr>
                      <a:br>
                        <a:rPr lang="en-US" sz="2000" b="1" i="0" u="none" strike="noStrike" baseline="0" noProof="0">
                          <a:solidFill>
                            <a:srgbClr val="000000"/>
                          </a:solidFill>
                          <a:latin typeface="Times New Roman"/>
                        </a:rPr>
                      </a:br>
                      <a:r>
                        <a:rPr lang="en-US" sz="2000" b="1" i="0" u="none" strike="noStrike" baseline="0" noProof="0">
                          <a:solidFill>
                            <a:srgbClr val="000000"/>
                          </a:solidFill>
                          <a:latin typeface="Times New Roman"/>
                        </a:rPr>
                        <a:t>Temperature, humidity, pH</a:t>
                      </a:r>
                      <a:endParaRPr lang="en-US" sz="2000" b="1">
                        <a:latin typeface="Times New Roman"/>
                      </a:endParaRPr>
                    </a:p>
                  </a:txBody>
                  <a:tcPr/>
                </a:tc>
                <a:tc>
                  <a:txBody>
                    <a:bodyPr/>
                    <a:lstStyle/>
                    <a:p>
                      <a:pPr lvl="0" algn="ctr">
                        <a:buNone/>
                      </a:pPr>
                      <a:br>
                        <a:rPr lang="en-US" sz="2000" b="1" i="0" u="none" strike="noStrike" baseline="0" noProof="0">
                          <a:solidFill>
                            <a:srgbClr val="000000"/>
                          </a:solidFill>
                          <a:latin typeface="Times New Roman"/>
                        </a:rPr>
                      </a:br>
                      <a:r>
                        <a:rPr lang="en-US" sz="2000" b="1" i="0" u="none" strike="noStrike" baseline="0" noProof="0">
                          <a:solidFill>
                            <a:srgbClr val="000000"/>
                          </a:solidFill>
                          <a:latin typeface="Times New Roman"/>
                        </a:rPr>
                        <a:t>20 - 30 hours</a:t>
                      </a:r>
                      <a:endParaRPr lang="en-US" sz="2000" b="1">
                        <a:latin typeface="Times New Roman"/>
                      </a:endParaRPr>
                    </a:p>
                  </a:txBody>
                  <a:tcPr/>
                </a:tc>
                <a:tc>
                  <a:txBody>
                    <a:bodyPr/>
                    <a:lstStyle/>
                    <a:p>
                      <a:pPr lvl="0" algn="ctr">
                        <a:buNone/>
                      </a:pPr>
                      <a:br>
                        <a:rPr lang="en-US" sz="2000" b="1" i="0" u="none" strike="noStrike" baseline="0" noProof="0">
                          <a:solidFill>
                            <a:srgbClr val="000000"/>
                          </a:solidFill>
                          <a:latin typeface="Times New Roman"/>
                        </a:rPr>
                      </a:br>
                      <a:r>
                        <a:rPr lang="en-US" sz="2000" b="1" i="0" u="none" strike="noStrike" baseline="0" noProof="0">
                          <a:solidFill>
                            <a:srgbClr val="000000"/>
                          </a:solidFill>
                          <a:latin typeface="Times New Roman"/>
                        </a:rPr>
                        <a:t>Room temperature: 20°C - 25°C</a:t>
                      </a:r>
                      <a:endParaRPr lang="en-US" sz="2000" b="1">
                        <a:latin typeface="Times New Roman"/>
                      </a:endParaRPr>
                    </a:p>
                  </a:txBody>
                  <a:tcPr/>
                </a:tc>
                <a:extLst>
                  <a:ext uri="{0D108BD9-81ED-4DB2-BD59-A6C34878D82A}">
                    <a16:rowId xmlns:a16="http://schemas.microsoft.com/office/drawing/2014/main" val="1383948573"/>
                  </a:ext>
                </a:extLst>
              </a:tr>
            </a:tbl>
          </a:graphicData>
        </a:graphic>
      </p:graphicFrame>
      <p:pic>
        <p:nvPicPr>
          <p:cNvPr id="4" name="Picture 3" descr="A logo with text and flowers&#10;&#10;Description automatically generated">
            <a:extLst>
              <a:ext uri="{FF2B5EF4-FFF2-40B4-BE49-F238E27FC236}">
                <a16:creationId xmlns:a16="http://schemas.microsoft.com/office/drawing/2014/main" id="{5BA463CC-EF62-E2B8-9136-4A4BE5D95B12}"/>
              </a:ext>
            </a:extLst>
          </p:cNvPr>
          <p:cNvPicPr>
            <a:picLocks noChangeAspect="1"/>
          </p:cNvPicPr>
          <p:nvPr/>
        </p:nvPicPr>
        <p:blipFill>
          <a:blip r:embed="rId2"/>
          <a:stretch>
            <a:fillRect/>
          </a:stretch>
        </p:blipFill>
        <p:spPr>
          <a:xfrm>
            <a:off x="11449893" y="-1599"/>
            <a:ext cx="742107" cy="775263"/>
          </a:xfrm>
          <a:prstGeom prst="rect">
            <a:avLst/>
          </a:prstGeom>
        </p:spPr>
      </p:pic>
      <p:sp>
        <p:nvSpPr>
          <p:cNvPr id="3" name="TextBox 2">
            <a:extLst>
              <a:ext uri="{FF2B5EF4-FFF2-40B4-BE49-F238E27FC236}">
                <a16:creationId xmlns:a16="http://schemas.microsoft.com/office/drawing/2014/main" id="{0A44AF43-5328-69A4-FE2E-0F6BC9DF2D9E}"/>
              </a:ext>
            </a:extLst>
          </p:cNvPr>
          <p:cNvSpPr txBox="1"/>
          <p:nvPr/>
        </p:nvSpPr>
        <p:spPr>
          <a:xfrm>
            <a:off x="0" y="6297115"/>
            <a:ext cx="4204252" cy="923330"/>
          </a:xfrm>
          <a:prstGeom prst="rect">
            <a:avLst/>
          </a:prstGeom>
          <a:noFill/>
        </p:spPr>
        <p:txBody>
          <a:bodyPr wrap="square" lIns="91440" tIns="45720" rIns="91440" bIns="45720" rtlCol="0" anchor="t">
            <a:spAutoFit/>
          </a:bodyPr>
          <a:lstStyle/>
          <a:p>
            <a:r>
              <a:rPr lang="en-IN" sz="1200">
                <a:latin typeface="Times New Roman"/>
                <a:cs typeface="Times New Roman"/>
              </a:rPr>
              <a:t>(Heart Failure Medication for Adults | FARXIGA® (Dapagliflozin), n.d. ; Sahana et al., 2023).</a:t>
            </a:r>
          </a:p>
          <a:p>
            <a:endParaRPr lang="en-IN" sz="1200">
              <a:latin typeface="Times New Roman"/>
              <a:cs typeface="Times New Roman"/>
            </a:endParaRPr>
          </a:p>
          <a:p>
            <a:endParaRPr lang="en-IN">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5919764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6769" y="55815"/>
            <a:ext cx="12267234" cy="1383436"/>
          </a:xfrm>
        </p:spPr>
        <p:txBody>
          <a:bodyPr>
            <a:noAutofit/>
          </a:bodyPr>
          <a:lstStyle/>
          <a:p>
            <a:pPr algn="ctr"/>
            <a:br>
              <a:rPr lang="en-US" sz="4000" b="1" i="1" dirty="0">
                <a:latin typeface="Sitka Display" panose="02000505000000020004" pitchFamily="2" charset="0"/>
                <a:ea typeface="+mj-lt"/>
                <a:cs typeface="+mj-lt"/>
              </a:rPr>
            </a:br>
            <a:r>
              <a:rPr lang="en-US" sz="4000" b="1" i="1" dirty="0">
                <a:latin typeface="Sitka Display" panose="02000505000000020004" pitchFamily="2" charset="0"/>
                <a:ea typeface="+mj-lt"/>
                <a:cs typeface="+mj-lt"/>
              </a:rPr>
              <a:t> AB-1002 </a:t>
            </a:r>
            <a:br>
              <a:rPr lang="en-US" sz="4000" b="1" i="1" dirty="0">
                <a:latin typeface="Sitka Display" panose="02000505000000020004" pitchFamily="2" charset="0"/>
                <a:ea typeface="+mj-lt"/>
                <a:cs typeface="+mj-lt"/>
              </a:rPr>
            </a:br>
            <a:r>
              <a:rPr lang="en-US" sz="4000" b="1" i="1" dirty="0">
                <a:latin typeface="Sitka Display" panose="02000505000000020004" pitchFamily="2" charset="0"/>
                <a:ea typeface="+mj-lt"/>
                <a:cs typeface="+mj-lt"/>
              </a:rPr>
              <a:t>V/S </a:t>
            </a:r>
            <a:br>
              <a:rPr lang="en-US" sz="4000" b="1" i="1" dirty="0">
                <a:latin typeface="Sitka Display" panose="02000505000000020004" pitchFamily="2" charset="0"/>
                <a:ea typeface="+mj-lt"/>
                <a:cs typeface="+mj-lt"/>
              </a:rPr>
            </a:br>
            <a:r>
              <a:rPr lang="en-US" sz="4000" b="1" i="1" dirty="0" err="1">
                <a:latin typeface="Sitka Display" panose="02000505000000020004" pitchFamily="2" charset="0"/>
                <a:ea typeface="+mj-lt"/>
                <a:cs typeface="+mj-lt"/>
              </a:rPr>
              <a:t>Farxiga</a:t>
            </a:r>
            <a:r>
              <a:rPr lang="en-US" sz="4000" b="1" i="1" dirty="0">
                <a:latin typeface="Sitka Display" panose="02000505000000020004" pitchFamily="2" charset="0"/>
                <a:ea typeface="+mj-lt"/>
                <a:cs typeface="+mj-lt"/>
              </a:rPr>
              <a:t> &amp; </a:t>
            </a:r>
            <a:r>
              <a:rPr lang="en-US" sz="4000" b="1" i="1" dirty="0" err="1">
                <a:latin typeface="Sitka Display" panose="02000505000000020004" pitchFamily="2" charset="0"/>
                <a:ea typeface="+mj-lt"/>
                <a:cs typeface="+mj-lt"/>
              </a:rPr>
              <a:t>Verquvo</a:t>
            </a:r>
            <a:endParaRPr lang="en-US" sz="4000" i="1" dirty="0">
              <a:latin typeface="Sitka Display" panose="02000505000000020004" pitchFamily="2" charset="0"/>
            </a:endParaRPr>
          </a:p>
          <a:p>
            <a:endParaRPr lang="en-US" sz="4000" i="1" dirty="0">
              <a:latin typeface="Sitka Display" panose="02000505000000020004" pitchFamily="2" charset="0"/>
            </a:endParaRPr>
          </a:p>
        </p:txBody>
      </p:sp>
      <p:graphicFrame>
        <p:nvGraphicFramePr>
          <p:cNvPr id="5" name="Content Placeholder 4"/>
          <p:cNvGraphicFramePr>
            <a:graphicFrameLocks noGrp="1"/>
          </p:cNvGraphicFramePr>
          <p:nvPr>
            <p:ph sz="half" idx="2"/>
            <p:extLst>
              <p:ext uri="{D42A27DB-BD31-4B8C-83A1-F6EECF244321}">
                <p14:modId xmlns:p14="http://schemas.microsoft.com/office/powerpoint/2010/main" val="1103329603"/>
              </p:ext>
            </p:extLst>
          </p:nvPr>
        </p:nvGraphicFramePr>
        <p:xfrm>
          <a:off x="9645" y="1523999"/>
          <a:ext cx="12160215" cy="5304737"/>
        </p:xfrm>
        <a:graphic>
          <a:graphicData uri="http://schemas.openxmlformats.org/drawingml/2006/table">
            <a:tbl>
              <a:tblPr firstRow="1" bandRow="1">
                <a:tableStyleId>{21E4AEA4-8DFA-4A89-87EB-49C32662AFE0}</a:tableStyleId>
              </a:tblPr>
              <a:tblGrid>
                <a:gridCol w="2565720">
                  <a:extLst>
                    <a:ext uri="{9D8B030D-6E8A-4147-A177-3AD203B41FA5}">
                      <a16:colId xmlns:a16="http://schemas.microsoft.com/office/drawing/2014/main" val="20000"/>
                    </a:ext>
                  </a:extLst>
                </a:gridCol>
                <a:gridCol w="4996405">
                  <a:extLst>
                    <a:ext uri="{9D8B030D-6E8A-4147-A177-3AD203B41FA5}">
                      <a16:colId xmlns:a16="http://schemas.microsoft.com/office/drawing/2014/main" val="20001"/>
                    </a:ext>
                  </a:extLst>
                </a:gridCol>
                <a:gridCol w="4598090">
                  <a:extLst>
                    <a:ext uri="{9D8B030D-6E8A-4147-A177-3AD203B41FA5}">
                      <a16:colId xmlns:a16="http://schemas.microsoft.com/office/drawing/2014/main" val="20002"/>
                    </a:ext>
                  </a:extLst>
                </a:gridCol>
              </a:tblGrid>
              <a:tr h="294162">
                <a:tc>
                  <a:txBody>
                    <a:bodyPr/>
                    <a:lstStyle/>
                    <a:p>
                      <a:pPr lvl="0" algn="ctr">
                        <a:buNone/>
                      </a:pPr>
                      <a:r>
                        <a:rPr lang="en-US" sz="1300" b="1" i="0" u="none" strike="noStrike" noProof="0">
                          <a:latin typeface="Times New Roman"/>
                        </a:rPr>
                        <a:t>CHARACTERISTICS </a:t>
                      </a:r>
                      <a:endParaRPr lang="en-US" sz="1300" b="1">
                        <a:latin typeface="Times New Roman"/>
                      </a:endParaRPr>
                    </a:p>
                  </a:txBody>
                  <a:tcPr anchor="ctr"/>
                </a:tc>
                <a:tc>
                  <a:txBody>
                    <a:bodyPr/>
                    <a:lstStyle/>
                    <a:p>
                      <a:pPr lvl="0" algn="ctr">
                        <a:buNone/>
                      </a:pPr>
                      <a:r>
                        <a:rPr lang="en-US" sz="1300" b="1" i="0" u="none" strike="noStrike" baseline="0" noProof="0">
                          <a:solidFill>
                            <a:srgbClr val="FFFFFF"/>
                          </a:solidFill>
                          <a:latin typeface="Times New Roman"/>
                        </a:rPr>
                        <a:t>AB-1002</a:t>
                      </a:r>
                    </a:p>
                  </a:txBody>
                  <a:tcPr anchor="ctr"/>
                </a:tc>
                <a:tc>
                  <a:txBody>
                    <a:bodyPr/>
                    <a:lstStyle/>
                    <a:p>
                      <a:pPr lvl="0" algn="ctr">
                        <a:buNone/>
                      </a:pPr>
                      <a:r>
                        <a:rPr lang="en-US" sz="1300" b="1" i="0" u="none" strike="noStrike" baseline="0" noProof="0">
                          <a:solidFill>
                            <a:srgbClr val="FFFFFF"/>
                          </a:solidFill>
                          <a:latin typeface="Times New Roman"/>
                        </a:rPr>
                        <a:t>FARXIGA &amp; VERQUVO</a:t>
                      </a:r>
                    </a:p>
                  </a:txBody>
                  <a:tcPr anchor="ctr"/>
                </a:tc>
                <a:extLst>
                  <a:ext uri="{0D108BD9-81ED-4DB2-BD59-A6C34878D82A}">
                    <a16:rowId xmlns:a16="http://schemas.microsoft.com/office/drawing/2014/main" val="10000"/>
                  </a:ext>
                </a:extLst>
              </a:tr>
              <a:tr h="715796">
                <a:tc>
                  <a:txBody>
                    <a:bodyPr/>
                    <a:lstStyle/>
                    <a:p>
                      <a:pPr lvl="0" algn="l">
                        <a:buNone/>
                      </a:pPr>
                      <a:r>
                        <a:rPr lang="en-US" sz="1300" b="1" i="0" u="none" strike="noStrike" noProof="0">
                          <a:solidFill>
                            <a:srgbClr val="0D0D0D"/>
                          </a:solidFill>
                          <a:latin typeface="Times New Roman"/>
                        </a:rPr>
                        <a:t>Unmet Need</a:t>
                      </a:r>
                      <a:endParaRPr lang="en-US" sz="1300" b="1">
                        <a:latin typeface="Times New Roman"/>
                      </a:endParaRPr>
                    </a:p>
                  </a:txBody>
                  <a:tcPr anchor="ctr"/>
                </a:tc>
                <a:tc>
                  <a:txBody>
                    <a:bodyPr/>
                    <a:lstStyle/>
                    <a:p>
                      <a:pPr lvl="0" algn="l">
                        <a:buNone/>
                      </a:pPr>
                      <a:r>
                        <a:rPr lang="en-US" sz="1300" b="1" i="0" u="none" strike="noStrike" noProof="0">
                          <a:solidFill>
                            <a:srgbClr val="0D0D0D"/>
                          </a:solidFill>
                          <a:latin typeface="Times New Roman"/>
                        </a:rPr>
                        <a:t>Targets underlying molecular mechanisms of CHF</a:t>
                      </a:r>
                      <a:endParaRPr lang="en-US" sz="1300" b="1">
                        <a:latin typeface="Times New Roman"/>
                      </a:endParaRPr>
                    </a:p>
                  </a:txBody>
                  <a:tcPr anchor="ctr"/>
                </a:tc>
                <a:tc>
                  <a:txBody>
                    <a:bodyPr/>
                    <a:lstStyle/>
                    <a:p>
                      <a:pPr lvl="0" algn="l">
                        <a:buNone/>
                      </a:pPr>
                      <a:br>
                        <a:rPr lang="en-US" sz="1300" b="1" i="0" u="none" strike="noStrike" noProof="0">
                          <a:solidFill>
                            <a:srgbClr val="0D0D0D"/>
                          </a:solidFill>
                          <a:latin typeface="Times New Roman"/>
                        </a:rPr>
                      </a:br>
                      <a:r>
                        <a:rPr lang="en-US" sz="1300" b="1" i="0" u="none" strike="noStrike" noProof="0">
                          <a:latin typeface="Times New Roman"/>
                        </a:rPr>
                        <a:t>Targets fluid overload and hemodynamic imbalances but not molecular CHF abnormalities.</a:t>
                      </a:r>
                      <a:endParaRPr lang="en-US" sz="1300" b="1">
                        <a:latin typeface="Times New Roman"/>
                      </a:endParaRPr>
                    </a:p>
                  </a:txBody>
                  <a:tcPr anchor="ctr"/>
                </a:tc>
                <a:extLst>
                  <a:ext uri="{0D108BD9-81ED-4DB2-BD59-A6C34878D82A}">
                    <a16:rowId xmlns:a16="http://schemas.microsoft.com/office/drawing/2014/main" val="10001"/>
                  </a:ext>
                </a:extLst>
              </a:tr>
              <a:tr h="872683">
                <a:tc>
                  <a:txBody>
                    <a:bodyPr/>
                    <a:lstStyle/>
                    <a:p>
                      <a:pPr lvl="0" algn="l">
                        <a:buNone/>
                      </a:pPr>
                      <a:r>
                        <a:rPr lang="en-US" sz="1300" b="1" i="0" u="none" strike="noStrike" noProof="0">
                          <a:solidFill>
                            <a:srgbClr val="0D0D0D"/>
                          </a:solidFill>
                          <a:latin typeface="Times New Roman"/>
                        </a:rPr>
                        <a:t>Mechanism of Action</a:t>
                      </a:r>
                      <a:endParaRPr lang="en-US" sz="1300" b="1">
                        <a:latin typeface="Times New Roman"/>
                      </a:endParaRPr>
                    </a:p>
                  </a:txBody>
                  <a:tcPr anchor="ctr"/>
                </a:tc>
                <a:tc>
                  <a:txBody>
                    <a:bodyPr/>
                    <a:lstStyle/>
                    <a:p>
                      <a:pPr lvl="0" algn="l">
                        <a:buNone/>
                      </a:pPr>
                      <a:r>
                        <a:rPr lang="en-US" sz="1300" b="1" i="0" u="none" strike="noStrike" noProof="0" dirty="0">
                          <a:solidFill>
                            <a:srgbClr val="0D0D0D"/>
                          </a:solidFill>
                          <a:latin typeface="Times New Roman"/>
                        </a:rPr>
                        <a:t>Targets PP1 inhibitor (I-1) protein, enhancing cardiac function</a:t>
                      </a:r>
                      <a:endParaRPr lang="en-US" sz="1300" b="1" dirty="0">
                        <a:latin typeface="Times New Roman"/>
                      </a:endParaRPr>
                    </a:p>
                  </a:txBody>
                  <a:tcPr anchor="ctr"/>
                </a:tc>
                <a:tc>
                  <a:txBody>
                    <a:bodyPr/>
                    <a:lstStyle/>
                    <a:p>
                      <a:pPr lvl="0" algn="l">
                        <a:buNone/>
                      </a:pPr>
                      <a:r>
                        <a:rPr lang="en-US" sz="1300" b="1" i="0" u="none" strike="noStrike" noProof="0">
                          <a:solidFill>
                            <a:srgbClr val="0D0D0D"/>
                          </a:solidFill>
                          <a:latin typeface="Times New Roman"/>
                        </a:rPr>
                        <a:t>Farxiga: Inhibits sodium-glucose cotransporters; Verquvo: Stimulates soluble guanylate cyclase, leading to vasodilation and improved cardiac function</a:t>
                      </a:r>
                      <a:endParaRPr lang="en-US" sz="1300" b="1">
                        <a:latin typeface="Times New Roman"/>
                      </a:endParaRPr>
                    </a:p>
                  </a:txBody>
                  <a:tcPr anchor="ctr"/>
                </a:tc>
                <a:extLst>
                  <a:ext uri="{0D108BD9-81ED-4DB2-BD59-A6C34878D82A}">
                    <a16:rowId xmlns:a16="http://schemas.microsoft.com/office/drawing/2014/main" val="10002"/>
                  </a:ext>
                </a:extLst>
              </a:tr>
              <a:tr h="294162">
                <a:tc>
                  <a:txBody>
                    <a:bodyPr/>
                    <a:lstStyle/>
                    <a:p>
                      <a:pPr lvl="0" algn="l">
                        <a:buNone/>
                      </a:pPr>
                      <a:r>
                        <a:rPr lang="en-US" sz="1300" b="1" i="0" u="none" strike="noStrike" noProof="0">
                          <a:solidFill>
                            <a:srgbClr val="0D0D0D"/>
                          </a:solidFill>
                          <a:latin typeface="Times New Roman"/>
                        </a:rPr>
                        <a:t>Administration</a:t>
                      </a:r>
                    </a:p>
                  </a:txBody>
                  <a:tcPr anchor="ctr"/>
                </a:tc>
                <a:tc>
                  <a:txBody>
                    <a:bodyPr/>
                    <a:lstStyle/>
                    <a:p>
                      <a:pPr lvl="0" algn="l">
                        <a:buNone/>
                      </a:pPr>
                      <a:r>
                        <a:rPr lang="en-US" sz="1300" b="1" i="0" u="none" strike="noStrike" noProof="0">
                          <a:solidFill>
                            <a:srgbClr val="0D0D0D"/>
                          </a:solidFill>
                          <a:latin typeface="Times New Roman"/>
                        </a:rPr>
                        <a:t>Antegrade intracoronary artery infusion</a:t>
                      </a:r>
                      <a:endParaRPr lang="en-US" sz="1300" b="1">
                        <a:latin typeface="Times New Roman"/>
                      </a:endParaRPr>
                    </a:p>
                  </a:txBody>
                  <a:tcPr anchor="ctr"/>
                </a:tc>
                <a:tc>
                  <a:txBody>
                    <a:bodyPr/>
                    <a:lstStyle/>
                    <a:p>
                      <a:pPr lvl="0" algn="l">
                        <a:buNone/>
                      </a:pPr>
                      <a:r>
                        <a:rPr lang="en-US" sz="1300" b="1" i="0" u="none" strike="noStrike" noProof="0">
                          <a:solidFill>
                            <a:srgbClr val="0D0D0D"/>
                          </a:solidFill>
                          <a:latin typeface="Times New Roman"/>
                        </a:rPr>
                        <a:t>Oral tablets</a:t>
                      </a:r>
                      <a:endParaRPr lang="en-US" sz="1300" b="1">
                        <a:latin typeface="Times New Roman"/>
                      </a:endParaRPr>
                    </a:p>
                  </a:txBody>
                  <a:tcPr anchor="ctr"/>
                </a:tc>
                <a:extLst>
                  <a:ext uri="{0D108BD9-81ED-4DB2-BD59-A6C34878D82A}">
                    <a16:rowId xmlns:a16="http://schemas.microsoft.com/office/drawing/2014/main" val="10003"/>
                  </a:ext>
                </a:extLst>
              </a:tr>
              <a:tr h="715796">
                <a:tc>
                  <a:txBody>
                    <a:bodyPr/>
                    <a:lstStyle/>
                    <a:p>
                      <a:pPr lvl="0" algn="l">
                        <a:buNone/>
                      </a:pPr>
                      <a:r>
                        <a:rPr lang="en-US" sz="1300" b="1" i="0" u="none" strike="noStrike" noProof="0">
                          <a:solidFill>
                            <a:srgbClr val="0D0D0D"/>
                          </a:solidFill>
                          <a:latin typeface="Times New Roman"/>
                        </a:rPr>
                        <a:t>Development Stage</a:t>
                      </a:r>
                      <a:endParaRPr lang="en-US" sz="1300" b="1">
                        <a:latin typeface="Times New Roman"/>
                      </a:endParaRPr>
                    </a:p>
                  </a:txBody>
                  <a:tcPr anchor="ctr"/>
                </a:tc>
                <a:tc>
                  <a:txBody>
                    <a:bodyPr/>
                    <a:lstStyle/>
                    <a:p>
                      <a:pPr lvl="0" algn="l">
                        <a:buNone/>
                      </a:pPr>
                      <a:r>
                        <a:rPr lang="en-US" sz="1300" b="1" i="0" u="none" strike="noStrike" noProof="0">
                          <a:solidFill>
                            <a:srgbClr val="0D0D0D"/>
                          </a:solidFill>
                          <a:latin typeface="Times New Roman"/>
                        </a:rPr>
                        <a:t>Phase II clinical trials</a:t>
                      </a:r>
                      <a:endParaRPr lang="en-US" sz="1300" b="1">
                        <a:latin typeface="Times New Roman"/>
                      </a:endParaRPr>
                    </a:p>
                  </a:txBody>
                  <a:tcPr anchor="ctr"/>
                </a:tc>
                <a:tc>
                  <a:txBody>
                    <a:bodyPr/>
                    <a:lstStyle/>
                    <a:p>
                      <a:pPr lvl="0" algn="l">
                        <a:lnSpc>
                          <a:spcPct val="100000"/>
                        </a:lnSpc>
                        <a:spcBef>
                          <a:spcPts val="0"/>
                        </a:spcBef>
                        <a:spcAft>
                          <a:spcPts val="0"/>
                        </a:spcAft>
                        <a:buNone/>
                      </a:pPr>
                      <a:br>
                        <a:rPr lang="en-US" sz="1300" b="1">
                          <a:latin typeface="Times New Roman"/>
                        </a:rPr>
                      </a:br>
                      <a:r>
                        <a:rPr lang="en-US" sz="1300" b="1" i="0" u="none" strike="noStrike" noProof="0">
                          <a:solidFill>
                            <a:srgbClr val="0D0D0D"/>
                          </a:solidFill>
                          <a:latin typeface="Times New Roman"/>
                        </a:rPr>
                        <a:t>FDA approved and available on the market.</a:t>
                      </a:r>
                      <a:endParaRPr lang="en-US" sz="1300" b="1">
                        <a:latin typeface="Times New Roman"/>
                      </a:endParaRPr>
                    </a:p>
                    <a:p>
                      <a:pPr lvl="0" algn="l">
                        <a:buNone/>
                      </a:pPr>
                      <a:endParaRPr lang="en-US" sz="1300" b="1">
                        <a:latin typeface="Times New Roman"/>
                      </a:endParaRPr>
                    </a:p>
                  </a:txBody>
                  <a:tcPr anchor="ctr"/>
                </a:tc>
                <a:extLst>
                  <a:ext uri="{0D108BD9-81ED-4DB2-BD59-A6C34878D82A}">
                    <a16:rowId xmlns:a16="http://schemas.microsoft.com/office/drawing/2014/main" val="1013097951"/>
                  </a:ext>
                </a:extLst>
              </a:tr>
              <a:tr h="500077">
                <a:tc>
                  <a:txBody>
                    <a:bodyPr/>
                    <a:lstStyle/>
                    <a:p>
                      <a:pPr lvl="0" algn="l">
                        <a:buNone/>
                      </a:pPr>
                      <a:r>
                        <a:rPr lang="en-US" sz="1300" b="1" i="0" u="none" strike="noStrike" noProof="0">
                          <a:solidFill>
                            <a:srgbClr val="0D0D0D"/>
                          </a:solidFill>
                          <a:latin typeface="Times New Roman"/>
                        </a:rPr>
                        <a:t>Safety and Side Effects</a:t>
                      </a:r>
                      <a:endParaRPr lang="en-US" sz="1300" b="1">
                        <a:latin typeface="Times New Roman"/>
                      </a:endParaRPr>
                    </a:p>
                  </a:txBody>
                  <a:tcPr anchor="ctr"/>
                </a:tc>
                <a:tc>
                  <a:txBody>
                    <a:bodyPr/>
                    <a:lstStyle/>
                    <a:p>
                      <a:pPr lvl="0" algn="l">
                        <a:buNone/>
                      </a:pPr>
                      <a:r>
                        <a:rPr lang="en-US" sz="1300" b="1" i="0" u="none" strike="noStrike" noProof="0">
                          <a:solidFill>
                            <a:srgbClr val="0D0D0D"/>
                          </a:solidFill>
                          <a:latin typeface="Times New Roman"/>
                        </a:rPr>
                        <a:t>Safety profile being evaluated in clinical trials</a:t>
                      </a:r>
                      <a:endParaRPr lang="en-US" sz="1300" b="1">
                        <a:latin typeface="Times New Roman"/>
                      </a:endParaRPr>
                    </a:p>
                  </a:txBody>
                  <a:tcPr anchor="ctr"/>
                </a:tc>
                <a:tc>
                  <a:txBody>
                    <a:bodyPr/>
                    <a:lstStyle/>
                    <a:p>
                      <a:pPr lvl="0" algn="l">
                        <a:buNone/>
                      </a:pPr>
                      <a:r>
                        <a:rPr lang="en-US" sz="1300" b="1" i="0" u="none" strike="noStrike" noProof="0">
                          <a:solidFill>
                            <a:srgbClr val="0D0D0D"/>
                          </a:solidFill>
                          <a:latin typeface="Times New Roman"/>
                        </a:rPr>
                        <a:t>Known side effects include dehydration, urinary tract infections, hypotension</a:t>
                      </a:r>
                      <a:endParaRPr lang="en-US" sz="1300" b="1">
                        <a:latin typeface="Times New Roman"/>
                      </a:endParaRPr>
                    </a:p>
                  </a:txBody>
                  <a:tcPr anchor="ctr"/>
                </a:tc>
                <a:extLst>
                  <a:ext uri="{0D108BD9-81ED-4DB2-BD59-A6C34878D82A}">
                    <a16:rowId xmlns:a16="http://schemas.microsoft.com/office/drawing/2014/main" val="2484414879"/>
                  </a:ext>
                </a:extLst>
              </a:tr>
              <a:tr h="500077">
                <a:tc>
                  <a:txBody>
                    <a:bodyPr/>
                    <a:lstStyle/>
                    <a:p>
                      <a:pPr lvl="0" algn="l">
                        <a:buNone/>
                      </a:pPr>
                      <a:r>
                        <a:rPr lang="en-US" sz="1300" b="1" i="0" u="none" strike="noStrike" noProof="0">
                          <a:solidFill>
                            <a:srgbClr val="0D0D0D"/>
                          </a:solidFill>
                          <a:latin typeface="Times New Roman"/>
                        </a:rPr>
                        <a:t>Duration of Action</a:t>
                      </a:r>
                      <a:endParaRPr lang="en-US" sz="1300" b="1">
                        <a:latin typeface="Times New Roman"/>
                      </a:endParaRPr>
                    </a:p>
                  </a:txBody>
                  <a:tcPr anchor="ctr"/>
                </a:tc>
                <a:tc>
                  <a:txBody>
                    <a:bodyPr/>
                    <a:lstStyle/>
                    <a:p>
                      <a:pPr lvl="0" algn="l">
                        <a:buNone/>
                      </a:pPr>
                      <a:r>
                        <a:rPr lang="en-US" sz="1300" b="1" i="0" u="none" strike="noStrike" noProof="0">
                          <a:solidFill>
                            <a:srgbClr val="0D0D0D"/>
                          </a:solidFill>
                          <a:latin typeface="Times New Roman"/>
                        </a:rPr>
                        <a:t>Potential for long-lasting or permanent effects with single administration</a:t>
                      </a:r>
                      <a:endParaRPr lang="en-US" sz="1300" b="1">
                        <a:latin typeface="Times New Roman"/>
                      </a:endParaRPr>
                    </a:p>
                  </a:txBody>
                  <a:tcPr anchor="ctr"/>
                </a:tc>
                <a:tc>
                  <a:txBody>
                    <a:bodyPr/>
                    <a:lstStyle/>
                    <a:p>
                      <a:pPr lvl="0" algn="l">
                        <a:buNone/>
                      </a:pPr>
                      <a:r>
                        <a:rPr lang="en-US" sz="1300" b="1" i="0" u="none" strike="noStrike" noProof="0">
                          <a:solidFill>
                            <a:srgbClr val="0D0D0D"/>
                          </a:solidFill>
                          <a:latin typeface="Times New Roman"/>
                        </a:rPr>
                        <a:t>Requires daily administration for ongoing effect</a:t>
                      </a:r>
                      <a:endParaRPr lang="en-US" sz="1300" b="1">
                        <a:latin typeface="Times New Roman"/>
                      </a:endParaRPr>
                    </a:p>
                  </a:txBody>
                  <a:tcPr anchor="ctr"/>
                </a:tc>
                <a:extLst>
                  <a:ext uri="{0D108BD9-81ED-4DB2-BD59-A6C34878D82A}">
                    <a16:rowId xmlns:a16="http://schemas.microsoft.com/office/drawing/2014/main" val="85501598"/>
                  </a:ext>
                </a:extLst>
              </a:tr>
              <a:tr h="705992">
                <a:tc>
                  <a:txBody>
                    <a:bodyPr/>
                    <a:lstStyle/>
                    <a:p>
                      <a:pPr lvl="0" algn="l">
                        <a:buNone/>
                      </a:pPr>
                      <a:r>
                        <a:rPr lang="en-US" sz="1300" b="1" i="0" u="none" strike="noStrike" noProof="0">
                          <a:solidFill>
                            <a:srgbClr val="0D0D0D"/>
                          </a:solidFill>
                          <a:latin typeface="Times New Roman"/>
                        </a:rPr>
                        <a:t>Personalization</a:t>
                      </a:r>
                      <a:endParaRPr lang="en-US" sz="1300" b="1">
                        <a:latin typeface="Times New Roman"/>
                      </a:endParaRPr>
                    </a:p>
                  </a:txBody>
                  <a:tcPr anchor="ctr"/>
                </a:tc>
                <a:tc>
                  <a:txBody>
                    <a:bodyPr/>
                    <a:lstStyle/>
                    <a:p>
                      <a:pPr lvl="0" algn="l">
                        <a:buNone/>
                      </a:pPr>
                      <a:r>
                        <a:rPr lang="en-US" sz="1300" b="1" i="0" u="none" strike="noStrike" noProof="0">
                          <a:solidFill>
                            <a:srgbClr val="0D0D0D"/>
                          </a:solidFill>
                          <a:latin typeface="Times New Roman"/>
                        </a:rPr>
                        <a:t>Can be tailored to individual patients based on genetic makeup and disease characteristics</a:t>
                      </a:r>
                    </a:p>
                    <a:p>
                      <a:pPr lvl="0" algn="l">
                        <a:buNone/>
                      </a:pPr>
                      <a:endParaRPr lang="en-US" sz="1300" b="1" i="0" u="none" strike="noStrike" noProof="0">
                        <a:solidFill>
                          <a:srgbClr val="0D0D0D"/>
                        </a:solidFill>
                        <a:latin typeface="Times New Roman"/>
                      </a:endParaRPr>
                    </a:p>
                  </a:txBody>
                  <a:tcPr anchor="ctr"/>
                </a:tc>
                <a:tc>
                  <a:txBody>
                    <a:bodyPr/>
                    <a:lstStyle/>
                    <a:p>
                      <a:pPr lvl="0" algn="l">
                        <a:buNone/>
                      </a:pPr>
                      <a:r>
                        <a:rPr lang="en-US" sz="1300" b="1" i="0" u="none" strike="noStrike" noProof="0">
                          <a:solidFill>
                            <a:srgbClr val="0D0D0D"/>
                          </a:solidFill>
                          <a:latin typeface="Times New Roman"/>
                        </a:rPr>
                        <a:t>One-size-fits-all approach</a:t>
                      </a:r>
                      <a:endParaRPr lang="en-US" sz="1300" b="1">
                        <a:latin typeface="Times New Roman"/>
                      </a:endParaRPr>
                    </a:p>
                  </a:txBody>
                  <a:tcPr anchor="ctr"/>
                </a:tc>
                <a:extLst>
                  <a:ext uri="{0D108BD9-81ED-4DB2-BD59-A6C34878D82A}">
                    <a16:rowId xmlns:a16="http://schemas.microsoft.com/office/drawing/2014/main" val="1935849114"/>
                  </a:ext>
                </a:extLst>
              </a:tr>
              <a:tr h="705992">
                <a:tc>
                  <a:txBody>
                    <a:bodyPr/>
                    <a:lstStyle/>
                    <a:p>
                      <a:pPr lvl="0" algn="l">
                        <a:buNone/>
                      </a:pPr>
                      <a:r>
                        <a:rPr lang="en-US" sz="1300" b="1" i="0" u="none" strike="noStrike" noProof="0">
                          <a:solidFill>
                            <a:srgbClr val="0D0D0D"/>
                          </a:solidFill>
                          <a:latin typeface="Times New Roman"/>
                        </a:rPr>
                        <a:t>Potential for Disease Modification</a:t>
                      </a:r>
                      <a:endParaRPr lang="en-US" sz="1300" b="1">
                        <a:latin typeface="Times New Roman"/>
                      </a:endParaRPr>
                    </a:p>
                  </a:txBody>
                  <a:tcPr anchor="ctr"/>
                </a:tc>
                <a:tc>
                  <a:txBody>
                    <a:bodyPr/>
                    <a:lstStyle/>
                    <a:p>
                      <a:pPr lvl="0" algn="l">
                        <a:buNone/>
                      </a:pPr>
                      <a:r>
                        <a:rPr lang="en-US" sz="1300" b="1" i="0" u="none" strike="noStrike" noProof="0">
                          <a:solidFill>
                            <a:srgbClr val="0D0D0D"/>
                          </a:solidFill>
                          <a:latin typeface="Times New Roman"/>
                        </a:rPr>
                        <a:t>Aims to modify disease progression by targeting underlying molecular causes</a:t>
                      </a:r>
                    </a:p>
                    <a:p>
                      <a:pPr lvl="0" algn="l">
                        <a:buNone/>
                      </a:pPr>
                      <a:endParaRPr lang="en-US" sz="1300" b="1" i="0" u="none" strike="noStrike" noProof="0">
                        <a:solidFill>
                          <a:srgbClr val="0D0D0D"/>
                        </a:solidFill>
                        <a:latin typeface="Times New Roman"/>
                      </a:endParaRPr>
                    </a:p>
                  </a:txBody>
                  <a:tcPr anchor="ctr"/>
                </a:tc>
                <a:tc>
                  <a:txBody>
                    <a:bodyPr/>
                    <a:lstStyle/>
                    <a:p>
                      <a:pPr lvl="0" algn="l">
                        <a:buNone/>
                      </a:pPr>
                      <a:r>
                        <a:rPr lang="en-US" sz="1300" b="1" i="0" u="none" strike="noStrike" noProof="0" dirty="0">
                          <a:solidFill>
                            <a:srgbClr val="0D0D0D"/>
                          </a:solidFill>
                          <a:latin typeface="Times New Roman"/>
                        </a:rPr>
                        <a:t>Primarily focuses on symptom management and hemodynamic improvements</a:t>
                      </a:r>
                      <a:endParaRPr lang="en-US" sz="1300" b="1" dirty="0">
                        <a:latin typeface="Times New Roman"/>
                      </a:endParaRPr>
                    </a:p>
                  </a:txBody>
                  <a:tcPr anchor="ctr"/>
                </a:tc>
                <a:extLst>
                  <a:ext uri="{0D108BD9-81ED-4DB2-BD59-A6C34878D82A}">
                    <a16:rowId xmlns:a16="http://schemas.microsoft.com/office/drawing/2014/main" val="397839083"/>
                  </a:ext>
                </a:extLst>
              </a:tr>
            </a:tbl>
          </a:graphicData>
        </a:graphic>
      </p:graphicFrame>
      <p:pic>
        <p:nvPicPr>
          <p:cNvPr id="4" name="Picture 3" descr="A logo with text and flowers&#10;&#10;Description automatically generated">
            <a:extLst>
              <a:ext uri="{FF2B5EF4-FFF2-40B4-BE49-F238E27FC236}">
                <a16:creationId xmlns:a16="http://schemas.microsoft.com/office/drawing/2014/main" id="{9D426762-EEB9-18C5-0B20-5FC8EE04CF69}"/>
              </a:ext>
            </a:extLst>
          </p:cNvPr>
          <p:cNvPicPr>
            <a:picLocks noChangeAspect="1"/>
          </p:cNvPicPr>
          <p:nvPr/>
        </p:nvPicPr>
        <p:blipFill>
          <a:blip r:embed="rId2"/>
          <a:stretch>
            <a:fillRect/>
          </a:stretch>
        </p:blipFill>
        <p:spPr>
          <a:xfrm>
            <a:off x="11449893" y="-1599"/>
            <a:ext cx="742107" cy="775263"/>
          </a:xfrm>
          <a:prstGeom prst="rect">
            <a:avLst/>
          </a:prstGeom>
        </p:spPr>
      </p:pic>
    </p:spTree>
    <p:extLst>
      <p:ext uri="{BB962C8B-B14F-4D97-AF65-F5344CB8AC3E}">
        <p14:creationId xmlns:p14="http://schemas.microsoft.com/office/powerpoint/2010/main" val="2738627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Medical Design 16x9">
  <a:themeElements>
    <a:clrScheme name="MedicalHealth">
      <a:dk1>
        <a:sysClr val="windowText" lastClr="000000"/>
      </a:dk1>
      <a:lt1>
        <a:sysClr val="window" lastClr="FFFFFF"/>
      </a:lt1>
      <a:dk2>
        <a:srgbClr val="656367"/>
      </a:dk2>
      <a:lt2>
        <a:srgbClr val="F2F2F2"/>
      </a:lt2>
      <a:accent1>
        <a:srgbClr val="B82D2F"/>
      </a:accent1>
      <a:accent2>
        <a:srgbClr val="333333"/>
      </a:accent2>
      <a:accent3>
        <a:srgbClr val="2B4A63"/>
      </a:accent3>
      <a:accent4>
        <a:srgbClr val="445E45"/>
      </a:accent4>
      <a:accent5>
        <a:srgbClr val="5A3A64"/>
      </a:accent5>
      <a:accent6>
        <a:srgbClr val="DB8526"/>
      </a:accent6>
      <a:hlink>
        <a:srgbClr val="164E6E"/>
      </a:hlink>
      <a:folHlink>
        <a:srgbClr val="667F6D"/>
      </a:folHlink>
    </a:clrScheme>
    <a:fontScheme name="Franklin Gothic Medium">
      <a:majorFont>
        <a:latin typeface="Franklin Gothic Medium"/>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Medium"/>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00001141.potx" id="{D7485564-6666-4DDB-B0D3-55F6E694D6E5}" vid="{6E950D30-6FC6-4411-BCFF-468AD9ECA787}"/>
    </a:ext>
  </a:extLst>
</a:theme>
</file>

<file path=ppt/theme/theme2.xml><?xml version="1.0" encoding="utf-8"?>
<a:theme xmlns:a="http://schemas.openxmlformats.org/drawingml/2006/main" name="Office Theme">
  <a:themeElements>
    <a:clrScheme name="MedicalHealth">
      <a:dk1>
        <a:sysClr val="windowText" lastClr="000000"/>
      </a:dk1>
      <a:lt1>
        <a:sysClr val="window" lastClr="FFFFFF"/>
      </a:lt1>
      <a:dk2>
        <a:srgbClr val="656367"/>
      </a:dk2>
      <a:lt2>
        <a:srgbClr val="F2F2F2"/>
      </a:lt2>
      <a:accent1>
        <a:srgbClr val="B82D2F"/>
      </a:accent1>
      <a:accent2>
        <a:srgbClr val="333333"/>
      </a:accent2>
      <a:accent3>
        <a:srgbClr val="2B4A63"/>
      </a:accent3>
      <a:accent4>
        <a:srgbClr val="445E45"/>
      </a:accent4>
      <a:accent5>
        <a:srgbClr val="5A3A64"/>
      </a:accent5>
      <a:accent6>
        <a:srgbClr val="DB8526"/>
      </a:accent6>
      <a:hlink>
        <a:srgbClr val="164E6E"/>
      </a:hlink>
      <a:folHlink>
        <a:srgbClr val="667F6D"/>
      </a:folHlink>
    </a:clrScheme>
    <a:fontScheme name="Franklin Gothic Medium">
      <a:majorFont>
        <a:latin typeface="Franklin Gothic Medium"/>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Medium"/>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MedicalHealth">
      <a:dk1>
        <a:sysClr val="windowText" lastClr="000000"/>
      </a:dk1>
      <a:lt1>
        <a:sysClr val="window" lastClr="FFFFFF"/>
      </a:lt1>
      <a:dk2>
        <a:srgbClr val="656367"/>
      </a:dk2>
      <a:lt2>
        <a:srgbClr val="F2F2F2"/>
      </a:lt2>
      <a:accent1>
        <a:srgbClr val="B82D2F"/>
      </a:accent1>
      <a:accent2>
        <a:srgbClr val="333333"/>
      </a:accent2>
      <a:accent3>
        <a:srgbClr val="2B4A63"/>
      </a:accent3>
      <a:accent4>
        <a:srgbClr val="445E45"/>
      </a:accent4>
      <a:accent5>
        <a:srgbClr val="5A3A64"/>
      </a:accent5>
      <a:accent6>
        <a:srgbClr val="DB8526"/>
      </a:accent6>
      <a:hlink>
        <a:srgbClr val="164E6E"/>
      </a:hlink>
      <a:folHlink>
        <a:srgbClr val="667F6D"/>
      </a:folHlink>
    </a:clrScheme>
    <a:fontScheme name="Franklin Gothic Medium">
      <a:majorFont>
        <a:latin typeface="Franklin Gothic Medium"/>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Medium"/>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Medical design presentation (widescreen)</Template>
  <TotalTime>0</TotalTime>
  <Words>2692</Words>
  <Application>Microsoft Office PowerPoint</Application>
  <PresentationFormat>Widescreen</PresentationFormat>
  <Paragraphs>231</Paragraphs>
  <Slides>24</Slides>
  <Notes>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24</vt:i4>
      </vt:variant>
    </vt:vector>
  </HeadingPairs>
  <TitlesOfParts>
    <vt:vector size="33" baseType="lpstr">
      <vt:lpstr>Arial</vt:lpstr>
      <vt:lpstr>Assistant Bold</vt:lpstr>
      <vt:lpstr>Franklin Gothic Medium</vt:lpstr>
      <vt:lpstr>Sitka Display</vt:lpstr>
      <vt:lpstr>Söhne</vt:lpstr>
      <vt:lpstr>Times</vt:lpstr>
      <vt:lpstr>Times New Roman</vt:lpstr>
      <vt:lpstr>Wingdings</vt:lpstr>
      <vt:lpstr>Medical Design 16x9</vt:lpstr>
      <vt:lpstr>    Title: GenePHIT Phase II Trial: AB-1002 for Congestive Heart Failure (CHF)    </vt:lpstr>
      <vt:lpstr> Section 1: Introduction to AB-1002  </vt:lpstr>
      <vt:lpstr>Mechanism Of Action</vt:lpstr>
      <vt:lpstr>Protein Malfunction</vt:lpstr>
      <vt:lpstr>Why this Drug?</vt:lpstr>
      <vt:lpstr>Section 2 FDA Approved Drugs for Congestive Heart Failure </vt:lpstr>
      <vt:lpstr>FDA Approved Drugs for Congestive Heart Failure   </vt:lpstr>
      <vt:lpstr>Medication Logistics of Farxiga &amp; Verquvo </vt:lpstr>
      <vt:lpstr>  AB-1002  V/S  Farxiga &amp; Verquvo </vt:lpstr>
      <vt:lpstr>Section 3 Overview of gene therapy   where is our  drug in the pipeline?</vt:lpstr>
      <vt:lpstr>About Drug</vt:lpstr>
      <vt:lpstr>PowerPoint Presentation</vt:lpstr>
      <vt:lpstr>Administration Pathway </vt:lpstr>
      <vt:lpstr>Pharmacokinetics &amp; Pharmacodynamics   Of  AB-1002 (Lainščak et al., 2016).</vt:lpstr>
      <vt:lpstr>Clinical Trails </vt:lpstr>
      <vt:lpstr>Discovery Research (AskBio, 2023).</vt:lpstr>
      <vt:lpstr>IP Research </vt:lpstr>
      <vt:lpstr>Manufacturing  </vt:lpstr>
      <vt:lpstr>Pricing </vt:lpstr>
      <vt:lpstr>Ethical Issues </vt:lpstr>
      <vt:lpstr>Summary</vt:lpstr>
      <vt:lpstr>References</vt:lpstr>
      <vt:lpstr>References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Layout</dc:title>
  <dc:creator>pravallika sathiraju</dc:creator>
  <cp:lastModifiedBy>pravallika sathiraju</cp:lastModifiedBy>
  <cp:revision>1</cp:revision>
  <dcterms:created xsi:type="dcterms:W3CDTF">2024-04-18T18:52:20Z</dcterms:created>
  <dcterms:modified xsi:type="dcterms:W3CDTF">2024-04-19T19:26:56Z</dcterms:modified>
</cp:coreProperties>
</file>